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</p:sldMasterIdLst>
  <p:notesMasterIdLst>
    <p:notesMasterId r:id="rId49"/>
  </p:notesMasterIdLst>
  <p:handoutMasterIdLst>
    <p:handoutMasterId r:id="rId50"/>
  </p:handoutMasterIdLst>
  <p:sldIdLst>
    <p:sldId id="560" r:id="rId3"/>
    <p:sldId id="561" r:id="rId4"/>
    <p:sldId id="594" r:id="rId5"/>
    <p:sldId id="562" r:id="rId6"/>
    <p:sldId id="601" r:id="rId7"/>
    <p:sldId id="573" r:id="rId8"/>
    <p:sldId id="595" r:id="rId9"/>
    <p:sldId id="613" r:id="rId10"/>
    <p:sldId id="629" r:id="rId11"/>
    <p:sldId id="630" r:id="rId12"/>
    <p:sldId id="631" r:id="rId13"/>
    <p:sldId id="611" r:id="rId14"/>
    <p:sldId id="579" r:id="rId15"/>
    <p:sldId id="624" r:id="rId16"/>
    <p:sldId id="614" r:id="rId17"/>
    <p:sldId id="615" r:id="rId18"/>
    <p:sldId id="578" r:id="rId19"/>
    <p:sldId id="617" r:id="rId20"/>
    <p:sldId id="618" r:id="rId21"/>
    <p:sldId id="619" r:id="rId22"/>
    <p:sldId id="602" r:id="rId23"/>
    <p:sldId id="657" r:id="rId24"/>
    <p:sldId id="621" r:id="rId25"/>
    <p:sldId id="584" r:id="rId26"/>
    <p:sldId id="577" r:id="rId27"/>
    <p:sldId id="627" r:id="rId28"/>
    <p:sldId id="625" r:id="rId29"/>
    <p:sldId id="587" r:id="rId30"/>
    <p:sldId id="576" r:id="rId31"/>
    <p:sldId id="623" r:id="rId32"/>
    <p:sldId id="585" r:id="rId33"/>
    <p:sldId id="588" r:id="rId34"/>
    <p:sldId id="589" r:id="rId35"/>
    <p:sldId id="626" r:id="rId36"/>
    <p:sldId id="649" r:id="rId37"/>
    <p:sldId id="628" r:id="rId38"/>
    <p:sldId id="646" r:id="rId39"/>
    <p:sldId id="650" r:id="rId40"/>
    <p:sldId id="651" r:id="rId41"/>
    <p:sldId id="652" r:id="rId42"/>
    <p:sldId id="653" r:id="rId43"/>
    <p:sldId id="654" r:id="rId44"/>
    <p:sldId id="591" r:id="rId45"/>
    <p:sldId id="656" r:id="rId46"/>
    <p:sldId id="605" r:id="rId47"/>
    <p:sldId id="658" r:id="rId4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4C2CACD-0215-4110-834C-F1160FB90D9A}">
          <p14:sldIdLst>
            <p14:sldId id="560"/>
            <p14:sldId id="561"/>
            <p14:sldId id="594"/>
          </p14:sldIdLst>
        </p14:section>
        <p14:section name="Methods" id="{CB556F6B-61FD-4D36-BB1C-0EAAFBB378F4}">
          <p14:sldIdLst>
            <p14:sldId id="562"/>
            <p14:sldId id="601"/>
            <p14:sldId id="573"/>
            <p14:sldId id="595"/>
            <p14:sldId id="613"/>
            <p14:sldId id="629"/>
            <p14:sldId id="630"/>
            <p14:sldId id="631"/>
          </p14:sldIdLst>
        </p14:section>
        <p14:section name="Methods With Parameters" id="{4FB10CBF-1F7D-48AF-948B-01D90E7F1726}">
          <p14:sldIdLst>
            <p14:sldId id="611"/>
            <p14:sldId id="579"/>
            <p14:sldId id="624"/>
            <p14:sldId id="614"/>
            <p14:sldId id="615"/>
            <p14:sldId id="578"/>
            <p14:sldId id="617"/>
            <p14:sldId id="618"/>
            <p14:sldId id="619"/>
            <p14:sldId id="602"/>
            <p14:sldId id="657"/>
            <p14:sldId id="621"/>
          </p14:sldIdLst>
        </p14:section>
        <p14:section name="Returning Values From Methods" id="{7B721588-FF3B-4CD5-B8DD-4E92BD8F5776}">
          <p14:sldIdLst>
            <p14:sldId id="584"/>
            <p14:sldId id="577"/>
            <p14:sldId id="627"/>
            <p14:sldId id="625"/>
            <p14:sldId id="587"/>
            <p14:sldId id="576"/>
            <p14:sldId id="623"/>
            <p14:sldId id="585"/>
          </p14:sldIdLst>
        </p14:section>
        <p14:section name="Overloading Methods" id="{932BF3F1-0520-49D9-9E0E-186FB5C1C591}">
          <p14:sldIdLst>
            <p14:sldId id="588"/>
            <p14:sldId id="589"/>
            <p14:sldId id="626"/>
            <p14:sldId id="649"/>
            <p14:sldId id="628"/>
            <p14:sldId id="646"/>
          </p14:sldIdLst>
        </p14:section>
        <p14:section name="Naming and Best Practices" id="{9AF8AB05-D1D7-49B7-B11B-516B9E2112F4}">
          <p14:sldIdLst>
            <p14:sldId id="650"/>
            <p14:sldId id="651"/>
            <p14:sldId id="652"/>
            <p14:sldId id="653"/>
            <p14:sldId id="654"/>
          </p14:sldIdLst>
        </p14:section>
        <p14:section name="Conclusion" id="{F3B68913-F7A9-4035-8128-4826BFBBED8A}">
          <p14:sldIdLst>
            <p14:sldId id="591"/>
            <p14:sldId id="656"/>
            <p14:sldId id="605"/>
            <p14:sldId id="6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1C1C"/>
    <a:srgbClr val="C3A54D"/>
    <a:srgbClr val="AC2A14"/>
    <a:srgbClr val="7F7F7F"/>
    <a:srgbClr val="FFFFFF"/>
    <a:srgbClr val="C6C0AA"/>
    <a:srgbClr val="F9F0AB"/>
    <a:srgbClr val="F9E6AB"/>
    <a:srgbClr val="F9FAAB"/>
    <a:srgbClr val="767691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 autoAdjust="0"/>
  </p:normalViewPr>
  <p:slideViewPr>
    <p:cSldViewPr>
      <p:cViewPr varScale="1">
        <p:scale>
          <a:sx n="114" d="100"/>
          <a:sy n="114" d="100"/>
        </p:scale>
        <p:origin x="300" y="10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handoutMaster" Target="handoutMasters/handoutMaster1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commentAuthors" Target="commentAuthor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28/1/17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24.jpe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28/1/17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872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382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243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1048808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182BDED-90FC-4B07-A4AE-5C0AABA2B497}" type="slidenum">
              <a:rPr lang="en-US"/>
              <a:pPr/>
              <a:t>6</a:t>
            </a:fld>
            <a:r>
              <a:rPr lang="en-US" dirty="0"/>
              <a:t>##</a:t>
            </a:r>
          </a:p>
        </p:txBody>
      </p:sp>
      <p:sp>
        <p:nvSpPr>
          <p:cNvPr id="609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9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526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323113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8CA3FD5-FD3F-4C79-A80B-E275BA2DB07B}" type="slidenum">
              <a:rPr lang="en-US"/>
              <a:pPr/>
              <a:t>24</a:t>
            </a:fld>
            <a:r>
              <a:rPr lang="en-US" dirty="0"/>
              <a:t>##</a:t>
            </a:r>
          </a:p>
        </p:txBody>
      </p:sp>
      <p:sp>
        <p:nvSpPr>
          <p:cNvPr id="530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0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81182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D76B48-857F-4E3A-B30D-EFD8DEDF63DB}" type="slidenum">
              <a:rPr lang="en-US"/>
              <a:pPr/>
              <a:t>43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68946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041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927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6334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bg/" TargetMode="External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ftuni.org/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0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417#0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417#1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1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2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2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3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304#4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4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5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6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://smartit.bg/" TargetMode="External"/><Relationship Id="rId13" Type="http://schemas.openxmlformats.org/officeDocument/2006/relationships/image" Target="../media/image34.png"/><Relationship Id="rId18" Type="http://schemas.openxmlformats.org/officeDocument/2006/relationships/hyperlink" Target="http://www.superhosting.bg/" TargetMode="External"/><Relationship Id="rId3" Type="http://schemas.openxmlformats.org/officeDocument/2006/relationships/hyperlink" Target="https://softuni.bg/courses/programming-fundamentals" TargetMode="External"/><Relationship Id="rId21" Type="http://schemas.openxmlformats.org/officeDocument/2006/relationships/image" Target="../media/image38.png"/><Relationship Id="rId7" Type="http://schemas.openxmlformats.org/officeDocument/2006/relationships/image" Target="../media/image31.png"/><Relationship Id="rId12" Type="http://schemas.openxmlformats.org/officeDocument/2006/relationships/hyperlink" Target="http://www.indeavr.com/" TargetMode="External"/><Relationship Id="rId17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6" Type="http://schemas.openxmlformats.org/officeDocument/2006/relationships/hyperlink" Target="http://netpeak.bg/" TargetMode="External"/><Relationship Id="rId20" Type="http://schemas.openxmlformats.org/officeDocument/2006/relationships/hyperlink" Target="http://www.telenor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33.png"/><Relationship Id="rId5" Type="http://schemas.openxmlformats.org/officeDocument/2006/relationships/image" Target="../media/image30.png"/><Relationship Id="rId15" Type="http://schemas.openxmlformats.org/officeDocument/2006/relationships/image" Target="../media/image35.png"/><Relationship Id="rId10" Type="http://schemas.openxmlformats.org/officeDocument/2006/relationships/hyperlink" Target="http://www.softwaregroup-bg.com/" TargetMode="External"/><Relationship Id="rId19" Type="http://schemas.openxmlformats.org/officeDocument/2006/relationships/image" Target="../media/image37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32.png"/><Relationship Id="rId14" Type="http://schemas.openxmlformats.org/officeDocument/2006/relationships/hyperlink" Target="http://www.infragistics.com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flaticon.com/" TargetMode="External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40.png"/><Relationship Id="rId12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1.png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://www.facebook.com/SoftwareUniversity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884612" y="457200"/>
            <a:ext cx="7681699" cy="1476352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884612" y="1965299"/>
            <a:ext cx="7681699" cy="1898624"/>
          </a:xfrm>
        </p:spPr>
        <p:txBody>
          <a:bodyPr>
            <a:normAutofit lnSpcReduction="10000"/>
          </a:bodyPr>
          <a:lstStyle/>
          <a:p>
            <a:r>
              <a:rPr lang="en-GB" dirty="0"/>
              <a:t>Defining</a:t>
            </a:r>
            <a:r>
              <a:rPr lang="en-US" dirty="0"/>
              <a:t> and Using Methods, Parameters, Return Values, Overloads</a:t>
            </a:r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0" name="Picture Placeholder 9"/>
          <p:cNvPicPr>
            <a:picLocks noGrp="1" noChangeAspect="1"/>
          </p:cNvPicPr>
          <p:nvPr>
            <p:ph type="pic" sz="quarter" idx="16"/>
          </p:nvPr>
        </p:nvPicPr>
        <p:blipFill>
          <a:blip r:embed="rId5" cstate="print"/>
          <a:srcRect t="2654" b="2654"/>
          <a:stretch>
            <a:fillRect/>
          </a:stretch>
        </p:blipFill>
        <p:spPr>
          <a:xfrm>
            <a:off x="6418337" y="3962400"/>
            <a:ext cx="5148188" cy="1940721"/>
          </a:xfrm>
          <a:prstGeom prst="rect">
            <a:avLst/>
          </a:prstGeom>
        </p:spPr>
      </p:pic>
      <p:pic>
        <p:nvPicPr>
          <p:cNvPr id="14" name="Picture 2">
            <a:hlinkClick r:id="rId6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17" name="Text Placeholder 6"/>
          <p:cNvSpPr>
            <a:spLocks noGrp="1"/>
          </p:cNvSpPr>
          <p:nvPr/>
        </p:nvSpPr>
        <p:spPr bwMode="auto">
          <a:xfrm>
            <a:off x="825157" y="4458974"/>
            <a:ext cx="3187613" cy="525135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b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/>
              <a:t>SoftUni Team</a:t>
            </a:r>
          </a:p>
        </p:txBody>
      </p:sp>
      <p:sp>
        <p:nvSpPr>
          <p:cNvPr id="18" name="Text Placeholder 7"/>
          <p:cNvSpPr>
            <a:spLocks noGrp="1"/>
          </p:cNvSpPr>
          <p:nvPr/>
        </p:nvSpPr>
        <p:spPr bwMode="auto">
          <a:xfrm>
            <a:off x="825158" y="4928873"/>
            <a:ext cx="3187614" cy="444343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Technical Trainers</a:t>
            </a:r>
          </a:p>
        </p:txBody>
      </p:sp>
      <p:sp>
        <p:nvSpPr>
          <p:cNvPr id="19" name="Text Placeholder 10"/>
          <p:cNvSpPr>
            <a:spLocks noGrp="1"/>
          </p:cNvSpPr>
          <p:nvPr/>
        </p:nvSpPr>
        <p:spPr bwMode="auto">
          <a:xfrm>
            <a:off x="825157" y="5334000"/>
            <a:ext cx="3187613" cy="382788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Software University</a:t>
            </a:r>
          </a:p>
        </p:txBody>
      </p:sp>
      <p:sp>
        <p:nvSpPr>
          <p:cNvPr id="20" name="Text Placeholder 11"/>
          <p:cNvSpPr>
            <a:spLocks noGrp="1"/>
          </p:cNvSpPr>
          <p:nvPr/>
        </p:nvSpPr>
        <p:spPr bwMode="auto">
          <a:xfrm>
            <a:off x="825157" y="5674521"/>
            <a:ext cx="3187613" cy="351754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hlinkClick r:id="rId8"/>
              </a:rPr>
              <a:t>http://softuni.bg</a:t>
            </a:r>
            <a:endParaRPr lang="en-US" sz="1800" dirty="0"/>
          </a:p>
        </p:txBody>
      </p:sp>
      <p:pic>
        <p:nvPicPr>
          <p:cNvPr id="11" name="Picture 10" descr="http://softuni.bg" title="SoftUni Code Wizard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40087" y="3783266"/>
            <a:ext cx="2133598" cy="234148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 rot="576164">
            <a:off x="5109716" y="3862749"/>
            <a:ext cx="1378391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002018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prints a blank cash receipt: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Blank Receipt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49648" y="2209800"/>
            <a:ext cx="2057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Header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4494212" y="1967772"/>
            <a:ext cx="6248400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CASH RECEIPT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------------------------------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3808412" y="236534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449648" y="3575115"/>
            <a:ext cx="2057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Body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4514955" y="4724633"/>
            <a:ext cx="6227657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------------------------------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© SoftUni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3804976" y="5112133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760412" y="60960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https://judge.softuni.bg/Contests/Practice/Index/417#0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446212" y="4953000"/>
            <a:ext cx="2057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Footer</a:t>
            </a:r>
          </a:p>
        </p:txBody>
      </p:sp>
      <p:sp>
        <p:nvSpPr>
          <p:cNvPr id="19" name="Right Arrow 15"/>
          <p:cNvSpPr/>
          <p:nvPr/>
        </p:nvSpPr>
        <p:spPr>
          <a:xfrm>
            <a:off x="3808412" y="3730657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4514955" y="3353267"/>
            <a:ext cx="6227657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Charged to____________________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Received by___________________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50986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three methods</a:t>
            </a:r>
            <a:r>
              <a:rPr lang="en-US" dirty="0"/>
              <a:t> printing each section (</a:t>
            </a:r>
            <a:r>
              <a:rPr lang="en-GB" dirty="0"/>
              <a:t>Print</a:t>
            </a:r>
            <a:r>
              <a:rPr lang="en-US" dirty="0"/>
              <a:t>Header(), etc.)</a:t>
            </a:r>
          </a:p>
          <a:p>
            <a:pPr lvl="1"/>
            <a:r>
              <a:rPr lang="en-US" dirty="0"/>
              <a:t>Copy the content from the slide</a:t>
            </a:r>
          </a:p>
          <a:p>
            <a:pPr lvl="1"/>
            <a:r>
              <a:rPr lang="en-US" dirty="0"/>
              <a:t>For the copyright sign use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Unicode</a:t>
            </a:r>
            <a:r>
              <a:rPr lang="en-US" dirty="0"/>
              <a:t> "\u00A9"</a:t>
            </a:r>
          </a:p>
          <a:p>
            <a:r>
              <a:rPr lang="en-US" dirty="0"/>
              <a:t>Create a method </a:t>
            </a:r>
            <a:r>
              <a:rPr lang="en-US" dirty="0" err="1"/>
              <a:t>PrintReceipt</a:t>
            </a:r>
            <a:r>
              <a:rPr lang="bg-BG" dirty="0"/>
              <a:t>()</a:t>
            </a:r>
            <a:r>
              <a:rPr lang="en-US" dirty="0"/>
              <a:t> that calls all three methods: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Blank Receipt</a:t>
            </a: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836612" y="3909259"/>
            <a:ext cx="5105400" cy="21040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 void PrintReceipt()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PrintHeader();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PrintBody();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PrintFooter();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812" y="3904487"/>
            <a:ext cx="4188576" cy="2113716"/>
          </a:xfrm>
          <a:prstGeom prst="rect">
            <a:avLst/>
          </a:prstGeom>
        </p:spPr>
      </p:pic>
      <p:sp>
        <p:nvSpPr>
          <p:cNvPr id="22" name="Right Arrow 12"/>
          <p:cNvSpPr/>
          <p:nvPr/>
        </p:nvSpPr>
        <p:spPr>
          <a:xfrm>
            <a:off x="6246812" y="4770773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760412" y="60960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https://judge.softuni.bg/Contests/Practice/Index/417#0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72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645497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Methods With Parameters</a:t>
            </a:r>
          </a:p>
        </p:txBody>
      </p:sp>
      <p:pic>
        <p:nvPicPr>
          <p:cNvPr id="4" name="Picture 4" descr="http://support2.dundas.com/OnlineDocumentation/WinChart2003/images/Formulas_William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11"/>
          <a:stretch>
            <a:fillRect/>
          </a:stretch>
        </p:blipFill>
        <p:spPr bwMode="auto">
          <a:xfrm>
            <a:off x="4533537" y="2443300"/>
            <a:ext cx="2991848" cy="1814180"/>
          </a:xfrm>
          <a:prstGeom prst="roundRect">
            <a:avLst>
              <a:gd name="adj" fmla="val 5770"/>
            </a:avLst>
          </a:prstGeom>
          <a:noFill/>
        </p:spPr>
      </p:pic>
      <p:sp>
        <p:nvSpPr>
          <p:cNvPr id="5" name="TextBox 4"/>
          <p:cNvSpPr txBox="1"/>
          <p:nvPr/>
        </p:nvSpPr>
        <p:spPr>
          <a:xfrm rot="364535">
            <a:off x="6575950" y="4445794"/>
            <a:ext cx="21884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decimal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 rot="509281">
            <a:off x="1959561" y="2270490"/>
            <a:ext cx="21900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double</a:t>
            </a:r>
            <a:endParaRPr lang="en-US" sz="44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20875553">
            <a:off x="3489784" y="4476571"/>
            <a:ext cx="12726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float</a:t>
            </a:r>
            <a:endParaRPr lang="en-US" sz="36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 rot="21132441">
            <a:off x="8114742" y="1423027"/>
            <a:ext cx="10150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long</a:t>
            </a:r>
          </a:p>
        </p:txBody>
      </p:sp>
      <p:sp>
        <p:nvSpPr>
          <p:cNvPr id="9" name="TextBox 8"/>
          <p:cNvSpPr txBox="1"/>
          <p:nvPr/>
        </p:nvSpPr>
        <p:spPr>
          <a:xfrm rot="21521100">
            <a:off x="5341833" y="1049373"/>
            <a:ext cx="873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int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0" name="Picture 2" descr="http://www.techno-archery.com/Archery%20copy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412" y="1981200"/>
            <a:ext cx="1097848" cy="1097848"/>
          </a:xfrm>
          <a:prstGeom prst="ellipse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58769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652239"/>
          </a:xfrm>
        </p:spPr>
        <p:txBody>
          <a:bodyPr/>
          <a:lstStyle/>
          <a:p>
            <a:r>
              <a:rPr lang="en-US" dirty="0"/>
              <a:t>Method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  <a:r>
              <a:rPr lang="en-US" dirty="0"/>
              <a:t> can be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any data type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26926" y="5029200"/>
            <a:ext cx="10363200" cy="127214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Parameters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26926" y="1805399"/>
            <a:ext cx="10363200" cy="215700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PrintNumbers</a:t>
            </a: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start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end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start; i &lt;= end; i++)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Console.Write("{0} ", i);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8456612" y="1216436"/>
            <a:ext cx="3429000" cy="1012172"/>
          </a:xfrm>
          <a:prstGeom prst="wedgeRoundRectCallout">
            <a:avLst>
              <a:gd name="adj1" fmla="val -73941"/>
              <a:gd name="adj2" fmla="val 26336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Declares the use of 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start and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end</a:t>
            </a:r>
            <a:endParaRPr lang="en-US" sz="25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6323012" y="5129548"/>
            <a:ext cx="3429000" cy="1012172"/>
          </a:xfrm>
          <a:prstGeom prst="wedgeRoundRectCallout">
            <a:avLst>
              <a:gd name="adj1" fmla="val -99166"/>
              <a:gd name="adj2" fmla="val 16445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Passing concrete values when called</a:t>
            </a:r>
            <a:endParaRPr lang="en-US" sz="25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7368742" y="2729009"/>
            <a:ext cx="3429000" cy="1012172"/>
          </a:xfrm>
          <a:prstGeom prst="wedgeRoundRectCallout">
            <a:avLst>
              <a:gd name="adj1" fmla="val -93109"/>
              <a:gd name="adj2" fmla="val -104340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Multiple</a:t>
            </a: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parameters</a:t>
            </a: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separated by comma</a:t>
            </a:r>
            <a:endParaRPr lang="en-US" sz="25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92550" y="4150400"/>
            <a:ext cx="11804822" cy="650200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Call method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concrete values</a:t>
            </a:r>
          </a:p>
        </p:txBody>
      </p:sp>
    </p:spTree>
    <p:extLst>
      <p:ext uri="{BB962C8B-B14F-4D97-AF65-F5344CB8AC3E}">
        <p14:creationId xmlns:p14="http://schemas.microsoft.com/office/powerpoint/2010/main" val="1471050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7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627562" y="4600572"/>
            <a:ext cx="5562600" cy="328978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pass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zero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several </a:t>
            </a:r>
            <a:r>
              <a:rPr lang="en-US" dirty="0"/>
              <a:t>parameters</a:t>
            </a:r>
          </a:p>
          <a:p>
            <a:r>
              <a:rPr lang="en-US" dirty="0"/>
              <a:t>You can pass parameters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different types</a:t>
            </a:r>
          </a:p>
          <a:p>
            <a:r>
              <a:rPr lang="en-US" dirty="0"/>
              <a:t>Each parameter has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dirty="0"/>
              <a:t>and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Parameters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4572000"/>
            <a:ext cx="10363200" cy="15670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PrintStudent</a:t>
            </a: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grade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Console.Write("Student: {0}; Age: {1}, Grade: {2}",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grade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ts val="23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5789612" y="3641172"/>
            <a:ext cx="2329934" cy="586523"/>
          </a:xfrm>
          <a:prstGeom prst="wedgeRoundRectCallout">
            <a:avLst>
              <a:gd name="adj1" fmla="val 70335"/>
              <a:gd name="adj2" fmla="val 104438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Parameter type</a:t>
            </a:r>
            <a:endParaRPr lang="en-US" sz="25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9066212" y="2374245"/>
            <a:ext cx="2315941" cy="1012172"/>
          </a:xfrm>
          <a:prstGeom prst="wedgeRoundRectCallout">
            <a:avLst>
              <a:gd name="adj1" fmla="val -25729"/>
              <a:gd name="adj2" fmla="val 165771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Parameter name</a:t>
            </a:r>
            <a:endParaRPr lang="en-US" sz="25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1548613" y="3215523"/>
            <a:ext cx="3429000" cy="1012172"/>
          </a:xfrm>
          <a:prstGeom prst="wedgeRoundRectCallout">
            <a:avLst>
              <a:gd name="adj1" fmla="val 39948"/>
              <a:gd name="adj2" fmla="val 78535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Multiple</a:t>
            </a: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5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parameters</a:t>
            </a: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of different types</a:t>
            </a:r>
            <a:endParaRPr lang="en-US" sz="25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19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5" grpId="0" animBg="1"/>
      <p:bldP spid="6" grpId="0" animBg="1"/>
      <p:bldP spid="7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prints the sign of an integer number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Sign of Integer Number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903412" y="2362200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808412" y="2362200"/>
            <a:ext cx="61578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number 2 is positive.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3119176" y="251774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903412" y="3509343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-5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3808411" y="4606201"/>
            <a:ext cx="6157799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number 0 is zero.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3119176" y="4812028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TextBox 16"/>
          <p:cNvSpPr txBox="1"/>
          <p:nvPr/>
        </p:nvSpPr>
        <p:spPr>
          <a:xfrm>
            <a:off x="760412" y="60960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https://judge.softuni.bg/Contests/Practice/Index/417#1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903412" y="4652895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</a:p>
        </p:txBody>
      </p:sp>
      <p:sp>
        <p:nvSpPr>
          <p:cNvPr id="19" name="Right Arrow 15"/>
          <p:cNvSpPr/>
          <p:nvPr/>
        </p:nvSpPr>
        <p:spPr>
          <a:xfrm>
            <a:off x="3119176" y="3664885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3833200" y="3509343"/>
            <a:ext cx="6133011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number -5 is negative.</a:t>
            </a:r>
          </a:p>
        </p:txBody>
      </p:sp>
    </p:spTree>
    <p:extLst>
      <p:ext uri="{BB962C8B-B14F-4D97-AF65-F5344CB8AC3E}">
        <p14:creationId xmlns:p14="http://schemas.microsoft.com/office/powerpoint/2010/main" val="2776156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Sign of Integer Number</a:t>
            </a: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476867" y="1518821"/>
            <a:ext cx="11235090" cy="389137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PrintSign(int number)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(number &gt; 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Console.WriteLine("The number {0} is positive", number);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else if (number &lt; 0)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Console.WriteLine("The number {0} </a:t>
            </a:r>
            <a:r>
              <a:rPr lang="en-GB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negative.", number);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else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Console.WriteLine("The number {0} is zero.", number);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0960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https://judge.softuni.bg/Contests/Practice/Index/417#1</a:t>
            </a:r>
            <a:endParaRPr lang="en-US" dirty="0"/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84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dirty="0"/>
              <a:t>C# supports optional parameters with default values: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dirty="0"/>
          </a:p>
          <a:p>
            <a:r>
              <a:rPr lang="en-US" sz="3000" dirty="0"/>
              <a:t>The above method can be called in several ways:</a:t>
            </a:r>
            <a:endParaRPr lang="bg-BG" sz="3000" dirty="0"/>
          </a:p>
          <a:p>
            <a:endParaRPr lang="en-US" sz="3600" dirty="0"/>
          </a:p>
          <a:p>
            <a:endParaRPr lang="en-US" dirty="0"/>
          </a:p>
        </p:txBody>
      </p:sp>
      <p:sp>
        <p:nvSpPr>
          <p:cNvPr id="543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Optional Parameters</a:t>
            </a:r>
            <a:endParaRPr lang="bg-BG" dirty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84212" y="1905000"/>
            <a:ext cx="10363200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PrintNumbers(int start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0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int end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100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start; i &lt;= end;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Console.Write("{0} ", i);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684212" y="4876800"/>
            <a:ext cx="10363200" cy="144655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15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end: 40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start: 35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7466012" y="3071077"/>
            <a:ext cx="3429000" cy="586523"/>
          </a:xfrm>
          <a:prstGeom prst="wedgeRoundRectCallout">
            <a:avLst>
              <a:gd name="adj1" fmla="val -69299"/>
              <a:gd name="adj2" fmla="val -170536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Used as </a:t>
            </a:r>
            <a:r>
              <a:rPr lang="en-US" sz="25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default</a:t>
            </a: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values.</a:t>
            </a:r>
            <a:endParaRPr lang="en-US" sz="2500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7085012" y="5082578"/>
            <a:ext cx="3429000" cy="1012172"/>
          </a:xfrm>
          <a:prstGeom prst="wedgeRoundRectCallout">
            <a:avLst>
              <a:gd name="adj1" fmla="val -162107"/>
              <a:gd name="adj2" fmla="val 20958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Can be </a:t>
            </a:r>
            <a:r>
              <a:rPr lang="en-US" sz="25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skipped</a:t>
            </a:r>
            <a:r>
              <a:rPr lang="en-US" sz="25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at method invocation.</a:t>
            </a:r>
            <a:endParaRPr lang="en-US" sz="2500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70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Printing Triangle</a:t>
            </a:r>
            <a:endParaRPr lang="bg-BG" dirty="0"/>
          </a:p>
        </p:txBody>
      </p:sp>
      <p:sp>
        <p:nvSpPr>
          <p:cNvPr id="576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for printing triangles as shown below: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https://judge.softuni.bg/Contests/Practice/Index/417#2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503612" y="2676636"/>
            <a:ext cx="1447800" cy="258798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264611" y="2202659"/>
            <a:ext cx="1792201" cy="353594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1 2 3 4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2412" y="3625197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ight Arrow 12"/>
          <p:cNvSpPr/>
          <p:nvPr/>
        </p:nvSpPr>
        <p:spPr>
          <a:xfrm>
            <a:off x="2741612" y="3780131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283411" y="3625197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7502611" y="3780131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36147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prints a single line,</a:t>
            </a:r>
            <a:r>
              <a:rPr lang="en-US" dirty="0"/>
              <a:t> consisting of numbers from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given start</a:t>
            </a:r>
            <a:r>
              <a:rPr lang="en-US" dirty="0"/>
              <a:t> to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given end</a:t>
            </a:r>
            <a:r>
              <a:rPr lang="en-US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Printing Triangle</a:t>
            </a:r>
            <a:endParaRPr lang="en-US" dirty="0"/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1025524" y="2621101"/>
            <a:ext cx="10134600" cy="317009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PrintLine(int start, int end)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i = start; i &lt;= end;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Console.Write(i + " 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5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https://judge.softuni.bg/Contests/Practice/Index/417#2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816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52438" indent="-452438">
              <a:lnSpc>
                <a:spcPct val="110000"/>
              </a:lnSpc>
              <a:buFontTx/>
              <a:buAutoNum type="arabicPeriod"/>
              <a:tabLst/>
            </a:pPr>
            <a:r>
              <a:rPr lang="en-US" dirty="0"/>
              <a:t>Using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</a:p>
          <a:p>
            <a:pPr marL="712788" lvl="1" indent="-350838">
              <a:lnSpc>
                <a:spcPct val="110000"/>
              </a:lnSpc>
            </a:pPr>
            <a:r>
              <a:rPr lang="en-US" dirty="0"/>
              <a:t>What is a Method? Why Use Methods?</a:t>
            </a:r>
          </a:p>
          <a:p>
            <a:pPr marL="712788" lvl="1" indent="-350838">
              <a:lnSpc>
                <a:spcPct val="110000"/>
              </a:lnSpc>
            </a:pPr>
            <a:r>
              <a:rPr lang="en-US" dirty="0"/>
              <a:t>Declaring and Invoking Methods</a:t>
            </a:r>
          </a:p>
          <a:p>
            <a:pPr marL="452438" indent="-452438">
              <a:lnSpc>
                <a:spcPct val="110000"/>
              </a:lnSpc>
              <a:spcBef>
                <a:spcPts val="1200"/>
              </a:spcBef>
              <a:buFontTx/>
              <a:buAutoNum type="arabicPeriod"/>
            </a:pPr>
            <a:r>
              <a:rPr lang="en-US" dirty="0"/>
              <a:t>Methods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</a:p>
          <a:p>
            <a:pPr marL="712788" lvl="1" indent="-350838">
              <a:lnSpc>
                <a:spcPct val="110000"/>
              </a:lnSpc>
            </a:pPr>
            <a:r>
              <a:rPr lang="en-US" dirty="0"/>
              <a:t>Passing Parameters and Returning Values</a:t>
            </a:r>
          </a:p>
          <a:p>
            <a:pPr marL="452438" indent="-452438">
              <a:lnSpc>
                <a:spcPct val="110000"/>
              </a:lnSpc>
              <a:spcBef>
                <a:spcPts val="1200"/>
              </a:spcBef>
              <a:buFontTx/>
              <a:buAutoNum type="arabicPeriod"/>
            </a:pPr>
            <a:r>
              <a:rPr lang="en-US" dirty="0"/>
              <a:t>Method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Overloading</a:t>
            </a:r>
          </a:p>
          <a:p>
            <a:pPr marL="452438" indent="-452438">
              <a:lnSpc>
                <a:spcPct val="110000"/>
              </a:lnSpc>
              <a:spcBef>
                <a:spcPts val="1200"/>
              </a:spcBef>
              <a:buFontTx/>
              <a:buAutoNum type="arabicPeriod"/>
            </a:pPr>
            <a:r>
              <a:rPr lang="en-US" dirty="0"/>
              <a:t>Methods: Naming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Best Practices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40169" y="1905000"/>
            <a:ext cx="3640654" cy="3640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3459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prints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first</a:t>
            </a:r>
            <a:r>
              <a:rPr lang="en-US" dirty="0"/>
              <a:t> and then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second</a:t>
            </a:r>
            <a:r>
              <a:rPr lang="en-US" dirty="0"/>
              <a:t> half of the triangle: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Printing Triangle (2)</a:t>
            </a:r>
            <a:endParaRPr lang="en-US" dirty="0"/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1025524" y="2404170"/>
            <a:ext cx="10134600" cy="35394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PrintTriangle(int n)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line = 1; line &lt;= n; line++)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PrintLine(1, line);</a:t>
            </a:r>
            <a:endParaRPr lang="bg-BG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(int line = n - 1; line &gt;= 1; line--)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PrintLine(1, line);</a:t>
            </a:r>
            <a:endParaRPr lang="en-GB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7770812" y="1981200"/>
            <a:ext cx="2275657" cy="978316"/>
          </a:xfrm>
          <a:prstGeom prst="wedgeRoundRectCallout">
            <a:avLst>
              <a:gd name="adj1" fmla="val -65095"/>
              <a:gd name="adj2" fmla="val 2260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with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https://judge.softuni.bg/Contests/Practice/Index/417#2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976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90413" y="1012208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Draw at the console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filled square </a:t>
            </a:r>
            <a:r>
              <a:rPr lang="en-US" sz="3200" dirty="0"/>
              <a:t>of size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3200" dirty="0"/>
              <a:t> like in the example: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Draw </a:t>
            </a:r>
            <a:r>
              <a:rPr lang="bg-BG" dirty="0"/>
              <a:t>а </a:t>
            </a:r>
            <a:r>
              <a:rPr lang="en-US" dirty="0"/>
              <a:t>Filled Square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926108" y="2271059"/>
            <a:ext cx="4939698" cy="2781138"/>
            <a:chOff x="7280444" y="1874317"/>
            <a:chExt cx="3081168" cy="1734752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7280444" y="2474011"/>
              <a:ext cx="609600" cy="45529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180000" tIns="108000" rIns="180000" bIns="10800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2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4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8609012" y="1874317"/>
              <a:ext cx="1752600" cy="1734752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108000" tIns="36000" rIns="108000" bIns="36000" anchor="ctr" anchorCtr="0">
              <a:no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sz="32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--------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sz="32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-\/\/\/-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sz="32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-\/\/\/-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sz="32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--------</a:t>
              </a:r>
            </a:p>
          </p:txBody>
        </p:sp>
        <p:sp>
          <p:nvSpPr>
            <p:cNvPr id="7" name="Right Arrow 6"/>
            <p:cNvSpPr/>
            <p:nvPr/>
          </p:nvSpPr>
          <p:spPr>
            <a:xfrm>
              <a:off x="8050736" y="2550317"/>
              <a:ext cx="457200" cy="3810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https://judge.softuni.bg/Contests/Practice/Index/417#3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6327354" y="2271057"/>
            <a:ext cx="5024858" cy="2781136"/>
            <a:chOff x="7227326" y="1874318"/>
            <a:chExt cx="3134286" cy="1734752"/>
          </a:xfrm>
        </p:grpSpPr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7227326" y="2514049"/>
              <a:ext cx="609600" cy="45529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180000" tIns="108000" rIns="180000" bIns="10800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2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5</a:t>
              </a: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8609012" y="1874318"/>
              <a:ext cx="1752600" cy="1734752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108000" tIns="36000" rIns="108000" bIns="36000" anchor="ctr" anchorCtr="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sz="32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----------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sz="32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-\/\/\/\/-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sz="32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-\/\/\/\/-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sz="32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-\/\/\/\/-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sz="32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----------</a:t>
              </a:r>
            </a:p>
          </p:txBody>
        </p:sp>
        <p:sp>
          <p:nvSpPr>
            <p:cNvPr id="19" name="Right Arrow 18"/>
            <p:cNvSpPr/>
            <p:nvPr/>
          </p:nvSpPr>
          <p:spPr>
            <a:xfrm>
              <a:off x="8026293" y="2550319"/>
              <a:ext cx="457200" cy="3810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</p:spTree>
    <p:extLst>
      <p:ext uri="{BB962C8B-B14F-4D97-AF65-F5344CB8AC3E}">
        <p14:creationId xmlns:p14="http://schemas.microsoft.com/office/powerpoint/2010/main" val="30428217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Draw a Filled Square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40303" y="1295400"/>
            <a:ext cx="5889599" cy="48006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PrintHeaderRow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n)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Console.WriteLine(new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string('-', 2 * n));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PrintMiddleRow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n)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Console.Write('-');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 = 1; i &lt; n;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Console.Write("\\/");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Console.WriteLine('-');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410282" y="3580714"/>
            <a:ext cx="5322930" cy="25152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n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TODO: read n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PrintHeaderRow(n);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 = 0; i &lt; n - 2;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PrintMiddleRow(n);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PrintHeaderRow(n);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6856412" y="1868596"/>
            <a:ext cx="2399258" cy="1283116"/>
          </a:xfrm>
          <a:prstGeom prst="wedgeRoundRectCallout">
            <a:avLst>
              <a:gd name="adj1" fmla="val -105059"/>
              <a:gd name="adj2" fmla="val -526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with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24814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955172"/>
            <a:ext cx="10363200" cy="820600"/>
          </a:xfrm>
        </p:spPr>
        <p:txBody>
          <a:bodyPr/>
          <a:lstStyle/>
          <a:p>
            <a:r>
              <a:rPr lang="en-US" dirty="0"/>
              <a:t>Declaring and Invoking Methods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8341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812" y="1010632"/>
            <a:ext cx="3524026" cy="36375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71" y="1447800"/>
            <a:ext cx="3665563" cy="2819400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965" y="1468582"/>
            <a:ext cx="3607247" cy="2951018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8083328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1" name="Rectangle 3"/>
          <p:cNvSpPr>
            <a:spLocks noGrp="1" noChangeArrowheads="1"/>
          </p:cNvSpPr>
          <p:nvPr>
            <p:ph type="title"/>
          </p:nvPr>
        </p:nvSpPr>
        <p:spPr>
          <a:xfrm>
            <a:off x="1625176" y="5351600"/>
            <a:ext cx="8938472" cy="1201600"/>
          </a:xfrm>
          <a:noFill/>
          <a:ln/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Returning Values From Methods</a:t>
            </a:r>
            <a:endParaRPr lang="bg-BG" dirty="0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2963439" y="1295400"/>
            <a:ext cx="6261947" cy="3276600"/>
            <a:chOff x="2513012" y="1219200"/>
            <a:chExt cx="6553200" cy="3429000"/>
          </a:xfrm>
        </p:grpSpPr>
        <p:sp>
          <p:nvSpPr>
            <p:cNvPr id="4" name="Rectangle: Rounded Corners 3"/>
            <p:cNvSpPr/>
            <p:nvPr/>
          </p:nvSpPr>
          <p:spPr>
            <a:xfrm>
              <a:off x="2513012" y="1219200"/>
              <a:ext cx="6553200" cy="3429000"/>
            </a:xfrm>
            <a:prstGeom prst="roundRect">
              <a:avLst>
                <a:gd name="adj" fmla="val 1757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 dirty="0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89412" y="1295400"/>
              <a:ext cx="3276600" cy="3276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1972240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1"/>
            <a:ext cx="11804822" cy="5730876"/>
          </a:xfrm>
        </p:spPr>
        <p:txBody>
          <a:bodyPr>
            <a:normAutofit/>
          </a:bodyPr>
          <a:lstStyle/>
          <a:p>
            <a:r>
              <a:rPr lang="en-US" sz="3200" dirty="0"/>
              <a:t>Type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en-US" sz="3200" dirty="0">
                <a:latin typeface="+mj-lt"/>
                <a:cs typeface="Consolas" pitchFamily="49" charset="0"/>
              </a:rPr>
              <a:t> - </a:t>
            </a:r>
            <a:r>
              <a:rPr lang="en-US" sz="3200" dirty="0"/>
              <a:t>does not return a value (only executes code)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marL="377887" lvl="1" indent="0">
              <a:buNone/>
            </a:pPr>
            <a:endParaRPr lang="en-US" sz="2400" dirty="0"/>
          </a:p>
          <a:p>
            <a:endParaRPr lang="en-US" sz="3200" dirty="0"/>
          </a:p>
          <a:p>
            <a:r>
              <a:rPr lang="en-US" sz="3200" dirty="0"/>
              <a:t>Other types - return values, based on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return type</a:t>
            </a:r>
            <a:r>
              <a:rPr lang="en-US" sz="3200" dirty="0"/>
              <a:t> of the method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Return Types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883802" y="1752600"/>
            <a:ext cx="10363198" cy="19108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200" dirty="0"/>
              <a:t>static 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void</a:t>
            </a:r>
            <a:r>
              <a:rPr lang="en-US" sz="2200" dirty="0"/>
              <a:t> AddOne(int n) </a:t>
            </a:r>
          </a:p>
          <a:p>
            <a:r>
              <a:rPr lang="en-US" sz="2200" dirty="0"/>
              <a:t>{</a:t>
            </a:r>
          </a:p>
          <a:p>
            <a:r>
              <a:rPr lang="en-US" sz="2200" dirty="0"/>
              <a:t>    n += 1;</a:t>
            </a:r>
          </a:p>
          <a:p>
            <a:r>
              <a:rPr lang="en-US" sz="2200" dirty="0"/>
              <a:t>    Console.WriteLine(n);</a:t>
            </a:r>
          </a:p>
          <a:p>
            <a:r>
              <a:rPr lang="en-US" sz="2200" dirty="0"/>
              <a:t>}</a:t>
            </a: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864608" y="4724400"/>
            <a:ext cx="10363198" cy="157232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200" dirty="0">
                <a:solidFill>
                  <a:schemeClr val="tx1"/>
                </a:solidFill>
              </a:rPr>
              <a:t>static 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sz="2200" dirty="0">
                <a:solidFill>
                  <a:schemeClr val="tx1"/>
                </a:solidFill>
              </a:rPr>
              <a:t> PlusOne(int n) </a:t>
            </a:r>
          </a:p>
          <a:p>
            <a:r>
              <a:rPr lang="en-US" sz="2200" dirty="0">
                <a:solidFill>
                  <a:schemeClr val="tx1"/>
                </a:solidFill>
              </a:rPr>
              <a:t>{</a:t>
            </a:r>
          </a:p>
          <a:p>
            <a:r>
              <a:rPr lang="en-US" sz="2200" dirty="0">
                <a:solidFill>
                  <a:schemeClr val="tx1"/>
                </a:solidFill>
              </a:rPr>
              <a:t>    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 sz="2200" dirty="0">
                <a:solidFill>
                  <a:schemeClr val="tx1"/>
                </a:solidFill>
              </a:rPr>
              <a:t> n + 1;</a:t>
            </a:r>
          </a:p>
          <a:p>
            <a:r>
              <a:rPr lang="en-US" sz="2200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5713412" y="2286000"/>
            <a:ext cx="2275657" cy="978316"/>
          </a:xfrm>
          <a:prstGeom prst="wedgeRoundRectCallout">
            <a:avLst>
              <a:gd name="adj1" fmla="val -80164"/>
              <a:gd name="adj2" fmla="val 2620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statement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5256212" y="5029200"/>
            <a:ext cx="2965286" cy="978316"/>
          </a:xfrm>
          <a:prstGeom prst="wedgeRoundRectCallout">
            <a:avLst>
              <a:gd name="adj1" fmla="val -99598"/>
              <a:gd name="adj2" fmla="val 1811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statement with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 value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7808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1"/>
            <a:ext cx="11804822" cy="5730876"/>
          </a:xfrm>
        </p:spPr>
        <p:txBody>
          <a:bodyPr>
            <a:normAutofit/>
          </a:bodyPr>
          <a:lstStyle/>
          <a:p>
            <a:r>
              <a:rPr lang="en-US" sz="3200" dirty="0"/>
              <a:t>Immediately terminates the method's execution</a:t>
            </a:r>
          </a:p>
          <a:p>
            <a:r>
              <a:rPr lang="en-US" sz="3200" dirty="0"/>
              <a:t>Returns specified value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Void methods can be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terminated</a:t>
            </a:r>
            <a:r>
              <a:rPr lang="en-US" sz="3200" dirty="0"/>
              <a:t> by just using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return</a:t>
            </a:r>
          </a:p>
          <a:p>
            <a:endParaRPr lang="en-US" sz="32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marL="377887" lvl="1" indent="0">
              <a:buNone/>
            </a:pPr>
            <a:endParaRPr lang="en-US" sz="240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</a:rPr>
              <a:t>Return</a:t>
            </a:r>
            <a:r>
              <a:rPr lang="en-US" dirty="0"/>
              <a:t> Statement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911225" y="2474965"/>
            <a:ext cx="10363198" cy="224943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200" dirty="0"/>
              <a:t>static 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string</a:t>
            </a:r>
            <a:r>
              <a:rPr lang="en-US" sz="2200" dirty="0"/>
              <a:t> ReadFullName() </a:t>
            </a:r>
          </a:p>
          <a:p>
            <a:r>
              <a:rPr lang="en-US" sz="2200" dirty="0"/>
              <a:t>{</a:t>
            </a:r>
          </a:p>
          <a:p>
            <a:r>
              <a:rPr lang="en-US" sz="2200" dirty="0"/>
              <a:t>    string firstName = Console.ReadLine();</a:t>
            </a:r>
          </a:p>
          <a:p>
            <a:r>
              <a:rPr lang="en-US" sz="2200" dirty="0"/>
              <a:t>    string lastName = Console.ReadLine();</a:t>
            </a:r>
          </a:p>
          <a:p>
            <a:r>
              <a:rPr lang="en-US" sz="2200" dirty="0"/>
              <a:t>    </a:t>
            </a:r>
            <a:r>
              <a:rPr lang="en-US" sz="2200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 sz="2200" dirty="0"/>
              <a:t> firstName + " " + lastName;</a:t>
            </a:r>
          </a:p>
          <a:p>
            <a:r>
              <a:rPr lang="en-US" sz="2200" dirty="0"/>
              <a:t>}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911225" y="5791200"/>
            <a:ext cx="10363198" cy="55666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200" dirty="0"/>
              <a:t>return;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8075612" y="3505200"/>
            <a:ext cx="2965286" cy="978316"/>
          </a:xfrm>
          <a:prstGeom prst="wedgeRoundRectCallout">
            <a:avLst>
              <a:gd name="adj1" fmla="val -84773"/>
              <a:gd name="adj2" fmla="val 1182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Returns a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string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758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Return value can be:</a:t>
            </a:r>
          </a:p>
          <a:p>
            <a:pPr lvl="1"/>
            <a:r>
              <a:rPr lang="en-US" dirty="0"/>
              <a:t>Assigned to a variable: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the Return Values</a:t>
            </a:r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065212" y="2438400"/>
            <a:ext cx="102108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int max = GetMax(5, 10);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1065212" y="3770603"/>
            <a:ext cx="102108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decimal total = GetPrice() * quantity * 1.20m;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1031726" y="5410200"/>
            <a:ext cx="10244286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int age = int.Parse(Console.ReadLine());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90413" y="3134360"/>
            <a:ext cx="11804822" cy="1437640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Used</a:t>
            </a:r>
            <a:r>
              <a:rPr lang="en-US" dirty="0"/>
              <a:t> in expression: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90413" y="4782537"/>
            <a:ext cx="11804822" cy="138966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Passed</a:t>
            </a:r>
            <a:r>
              <a:rPr lang="en-US" dirty="0"/>
              <a:t> to another method</a:t>
            </a:r>
            <a:r>
              <a:rPr lang="en-US" sz="3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8725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567299" name="Rectangle 3"/>
          <p:cNvSpPr>
            <a:spLocks noGrp="1" noChangeArrowheads="1"/>
          </p:cNvSpPr>
          <p:nvPr>
            <p:ph idx="1"/>
          </p:nvPr>
        </p:nvSpPr>
        <p:spPr>
          <a:xfrm>
            <a:off x="303212" y="954647"/>
            <a:ext cx="11804822" cy="5570355"/>
          </a:xfrm>
        </p:spPr>
        <p:txBody>
          <a:bodyPr/>
          <a:lstStyle/>
          <a:p>
            <a:r>
              <a:rPr lang="en-US" dirty="0"/>
              <a:t>Convert temperature from Fahrenheit to Celsius:</a:t>
            </a:r>
            <a:endParaRPr lang="bg-BG" dirty="0"/>
          </a:p>
        </p:txBody>
      </p:sp>
      <p:sp>
        <p:nvSpPr>
          <p:cNvPr id="5672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Temperature Conversion – Example</a:t>
            </a:r>
            <a:endParaRPr lang="bg-BG" dirty="0"/>
          </a:p>
        </p:txBody>
      </p:sp>
      <p:sp>
        <p:nvSpPr>
          <p:cNvPr id="567300" name="Rectangle 4"/>
          <p:cNvSpPr>
            <a:spLocks noChangeArrowheads="1"/>
          </p:cNvSpPr>
          <p:nvPr/>
        </p:nvSpPr>
        <p:spPr bwMode="auto">
          <a:xfrm>
            <a:off x="758824" y="4014787"/>
            <a:ext cx="10668000" cy="24622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Console.Write("Temperature in Fahrenheit: 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double t = double.Parse(Console.ReadLine());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FahrenheitToCelsius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Console.Write("Temperature in Celsius: {0}", 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58824" y="1905000"/>
            <a:ext cx="10668000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double FahrenheitToCelsius(double degrees)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double celsius = 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degrees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- 32) * 5 / 9;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celsius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27002826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Create a method that calculates and returns the area of a triangle by given width and height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Calculate Triangle Area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0355" b="1618"/>
          <a:stretch/>
        </p:blipFill>
        <p:spPr>
          <a:xfrm>
            <a:off x="1038906" y="3173730"/>
            <a:ext cx="5607928" cy="2263140"/>
          </a:xfrm>
          <a:prstGeom prst="roundRect">
            <a:avLst>
              <a:gd name="adj" fmla="val 2217"/>
            </a:avLst>
          </a:prstGeom>
        </p:spPr>
      </p:pic>
      <p:sp>
        <p:nvSpPr>
          <p:cNvPr id="8" name="Text Placeholder 5"/>
          <p:cNvSpPr txBox="1">
            <a:spLocks/>
          </p:cNvSpPr>
          <p:nvPr/>
        </p:nvSpPr>
        <p:spPr>
          <a:xfrm>
            <a:off x="7008812" y="3733800"/>
            <a:ext cx="1752600" cy="107988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b = 3</a:t>
            </a:r>
          </a:p>
          <a:p>
            <a:r>
              <a:rPr lang="en-US" sz="2800" dirty="0"/>
              <a:t>h</a:t>
            </a:r>
            <a:r>
              <a:rPr lang="en-US" sz="2800" baseline="-25000" dirty="0"/>
              <a:t>b </a:t>
            </a:r>
            <a:r>
              <a:rPr lang="en-US" sz="2800" dirty="0"/>
              <a:t>= 4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9568654" y="3949243"/>
            <a:ext cx="12954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A = 6</a:t>
            </a:r>
          </a:p>
        </p:txBody>
      </p:sp>
      <p:sp>
        <p:nvSpPr>
          <p:cNvPr id="10" name="Right Arrow 6"/>
          <p:cNvSpPr/>
          <p:nvPr/>
        </p:nvSpPr>
        <p:spPr>
          <a:xfrm>
            <a:off x="8964981" y="408324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TextBox 10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https://judge.softuni.bg/Contests/Practice/Index/417#4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08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192001" y="1794761"/>
            <a:ext cx="11804822" cy="326847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fund-softuni</a:t>
            </a:r>
            <a:endParaRPr lang="en-US" sz="6000" b="1" noProof="1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02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Create a method with two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double parameters</a:t>
            </a:r>
            <a:r>
              <a:rPr lang="en-US" dirty="0"/>
              <a:t> and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double return value</a:t>
            </a:r>
            <a:r>
              <a:rPr lang="en-US" dirty="0"/>
              <a:t>: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Calculate Triangle Area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5024" y="2347544"/>
            <a:ext cx="10515600" cy="150051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ts val="25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static double GetTriangleArea(double width, double height)</a:t>
            </a:r>
          </a:p>
          <a:p>
            <a:pPr>
              <a:lnSpc>
                <a:spcPts val="25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{</a:t>
            </a:r>
          </a:p>
          <a:p>
            <a:pPr>
              <a:lnSpc>
                <a:spcPts val="2500"/>
              </a:lnSpc>
            </a:pPr>
            <a:r>
              <a:rPr lang="en-US" dirty="0"/>
              <a:t>    return width * height / 2;</a:t>
            </a:r>
          </a:p>
          <a:p>
            <a:pPr>
              <a:lnSpc>
                <a:spcPts val="25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}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835024" y="4038600"/>
            <a:ext cx="10515600" cy="21417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>
              <a:lnSpc>
                <a:spcPts val="2500"/>
              </a:lnSpc>
            </a:pPr>
            <a:r>
              <a:rPr lang="en-US" dirty="0"/>
              <a:t>static void Main()</a:t>
            </a:r>
          </a:p>
          <a:p>
            <a:pPr>
              <a:lnSpc>
                <a:spcPts val="2500"/>
              </a:lnSpc>
            </a:pPr>
            <a:r>
              <a:rPr lang="en-US" dirty="0"/>
              <a:t>{</a:t>
            </a:r>
          </a:p>
          <a:p>
            <a:pPr>
              <a:lnSpc>
                <a:spcPts val="2500"/>
              </a:lnSpc>
            </a:pPr>
            <a:r>
              <a:rPr lang="en-US" dirty="0"/>
              <a:t>    double width = double.Parse(Console.ReadLine());</a:t>
            </a:r>
          </a:p>
          <a:p>
            <a:pPr>
              <a:lnSpc>
                <a:spcPts val="2500"/>
              </a:lnSpc>
            </a:pPr>
            <a:r>
              <a:rPr lang="en-US" dirty="0"/>
              <a:t>    double height = double.Parse(Console.ReadLine());</a:t>
            </a:r>
          </a:p>
          <a:p>
            <a:pPr>
              <a:lnSpc>
                <a:spcPts val="2500"/>
              </a:lnSpc>
            </a:pPr>
            <a:r>
              <a:rPr lang="en-US" dirty="0"/>
              <a:t>    Console.WriteLine(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GetTriangleArea(width, height)</a:t>
            </a:r>
            <a:r>
              <a:rPr lang="en-US" dirty="0"/>
              <a:t>);</a:t>
            </a:r>
          </a:p>
          <a:p>
            <a:pPr>
              <a:lnSpc>
                <a:spcPts val="2500"/>
              </a:lnSpc>
            </a:pPr>
            <a:r>
              <a:rPr lang="en-US" dirty="0"/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https://judge.softuni.bg/Contests/Practice/Index/417#4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5620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Create a method that calculates and returns the value of a number raised to a given power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Power Method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82727" y="3209192"/>
            <a:ext cx="10223370" cy="300348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500" dirty="0"/>
              <a:t>static double RaiseToPower(double number, int power)</a:t>
            </a:r>
          </a:p>
          <a:p>
            <a:r>
              <a:rPr lang="en-US" sz="2500" dirty="0"/>
              <a:t>{</a:t>
            </a:r>
          </a:p>
          <a:p>
            <a:r>
              <a:rPr lang="en-US" sz="2500" dirty="0"/>
              <a:t>  double result = 1;</a:t>
            </a:r>
          </a:p>
          <a:p>
            <a:r>
              <a:rPr lang="en-US" sz="2500" dirty="0"/>
              <a:t>  for (int i = 0; i &lt; power; i++)</a:t>
            </a:r>
          </a:p>
          <a:p>
            <a:r>
              <a:rPr lang="en-US" sz="2500" dirty="0"/>
              <a:t>    result *= number;</a:t>
            </a:r>
          </a:p>
          <a:p>
            <a:endParaRPr lang="en-US" sz="700" dirty="0"/>
          </a:p>
          <a:p>
            <a:r>
              <a:rPr lang="en-US" sz="2500" dirty="0"/>
              <a:t> 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return result;</a:t>
            </a:r>
          </a:p>
          <a:p>
            <a:r>
              <a:rPr lang="en-US" sz="2500" dirty="0"/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990012" y="2355915"/>
            <a:ext cx="1548000" cy="6659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81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756212" y="2355915"/>
            <a:ext cx="15480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en-GB" sz="2800" b="1" baseline="300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endParaRPr lang="en-US" sz="2800" b="1" baseline="30000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ight Arrow 12"/>
          <p:cNvSpPr/>
          <p:nvPr/>
        </p:nvSpPr>
        <p:spPr>
          <a:xfrm>
            <a:off x="8422944" y="2498377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884612" y="2333259"/>
            <a:ext cx="1548000" cy="6659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256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650812" y="2333259"/>
            <a:ext cx="15480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en-GB" sz="2800" b="1" baseline="300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</a:t>
            </a:r>
            <a:endParaRPr lang="en-US" sz="2800" b="1" baseline="30000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ight Arrow 12"/>
          <p:cNvSpPr/>
          <p:nvPr/>
        </p:nvSpPr>
        <p:spPr>
          <a:xfrm>
            <a:off x="3325011" y="2475721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TextBox 12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https://judge.softuni.bg/Contests/Practice/Index/417#5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0503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562600"/>
            <a:ext cx="8938472" cy="820600"/>
          </a:xfrm>
        </p:spPr>
        <p:txBody>
          <a:bodyPr/>
          <a:lstStyle/>
          <a:p>
            <a:r>
              <a:rPr lang="en-US" dirty="0"/>
              <a:t>Overloading Methods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4329" y="1371600"/>
            <a:ext cx="7260167" cy="3733800"/>
          </a:xfrm>
          <a:prstGeom prst="roundRect">
            <a:avLst>
              <a:gd name="adj" fmla="val 2564"/>
            </a:avLst>
          </a:prstGeom>
        </p:spPr>
      </p:pic>
    </p:spTree>
    <p:extLst>
      <p:ext uri="{BB962C8B-B14F-4D97-AF65-F5344CB8AC3E}">
        <p14:creationId xmlns:p14="http://schemas.microsoft.com/office/powerpoint/2010/main" val="466338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 combination of method's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dirty="0"/>
              <a:t>and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parameters </a:t>
            </a:r>
            <a:r>
              <a:rPr lang="en-US" dirty="0"/>
              <a:t>is called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signature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/>
              <a:t>Signature is used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differentiate</a:t>
            </a:r>
            <a:r>
              <a:rPr lang="en-US" dirty="0"/>
              <a:t> between methods with same names</a:t>
            </a:r>
          </a:p>
          <a:p>
            <a:pPr>
              <a:lnSpc>
                <a:spcPct val="100000"/>
              </a:lnSpc>
            </a:pPr>
            <a:r>
              <a:rPr lang="en-US" dirty="0"/>
              <a:t>Having methods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same names </a:t>
            </a:r>
            <a:r>
              <a:rPr lang="en-US" dirty="0"/>
              <a:t>but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different signatures </a:t>
            </a:r>
            <a:r>
              <a:rPr lang="en-US" dirty="0"/>
              <a:t>is called Method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Overloading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19148" y="2472316"/>
            <a:ext cx="104394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Print(string text)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2951912" y="2543175"/>
            <a:ext cx="3140912" cy="32561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Signature</a:t>
            </a:r>
          </a:p>
        </p:txBody>
      </p:sp>
      <p:sp>
        <p:nvSpPr>
          <p:cNvPr id="12" name="AutoShape 23"/>
          <p:cNvSpPr>
            <a:spLocks noChangeArrowheads="1"/>
          </p:cNvSpPr>
          <p:nvPr/>
        </p:nvSpPr>
        <p:spPr bwMode="auto">
          <a:xfrm>
            <a:off x="7313612" y="2286000"/>
            <a:ext cx="2275657" cy="978316"/>
          </a:xfrm>
          <a:prstGeom prst="wedgeRoundRectCallout">
            <a:avLst>
              <a:gd name="adj1" fmla="val -96790"/>
              <a:gd name="adj2" fmla="val -1133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Method's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Signature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09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3006726" y="5227320"/>
            <a:ext cx="5235942" cy="3600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ectangle 9"/>
          <p:cNvSpPr/>
          <p:nvPr/>
        </p:nvSpPr>
        <p:spPr>
          <a:xfrm>
            <a:off x="3001084" y="3820160"/>
            <a:ext cx="3017128" cy="3600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Rectangle 7"/>
          <p:cNvSpPr/>
          <p:nvPr/>
        </p:nvSpPr>
        <p:spPr>
          <a:xfrm>
            <a:off x="2992292" y="2412032"/>
            <a:ext cx="3178320" cy="3600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2" y="5195964"/>
            <a:ext cx="10439400" cy="1260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Print(string text, int number)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Console.WriteLine(text + ' ' + number);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89012" y="3776884"/>
            <a:ext cx="10439400" cy="1260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Print(int number)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Console.WriteLine(number);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97804" y="2362200"/>
            <a:ext cx="10439400" cy="1260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Print(string text)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Console.WriteLine(text);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same name for multiple methods with different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signatures</a:t>
            </a:r>
            <a:r>
              <a:rPr lang="en-US" dirty="0"/>
              <a:t> (method name and parameters)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Overloading Methods</a:t>
            </a:r>
          </a:p>
        </p:txBody>
      </p:sp>
      <p:sp>
        <p:nvSpPr>
          <p:cNvPr id="12" name="AutoShape 23"/>
          <p:cNvSpPr>
            <a:spLocks noChangeArrowheads="1"/>
          </p:cNvSpPr>
          <p:nvPr/>
        </p:nvSpPr>
        <p:spPr bwMode="auto">
          <a:xfrm>
            <a:off x="8031492" y="3919924"/>
            <a:ext cx="2275657" cy="978316"/>
          </a:xfrm>
          <a:prstGeom prst="wedgeRoundRectCallout">
            <a:avLst>
              <a:gd name="adj1" fmla="val -122963"/>
              <a:gd name="adj2" fmla="val -1802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Method's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Signature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3" name="AutoShape 23"/>
          <p:cNvSpPr>
            <a:spLocks noChangeArrowheads="1"/>
          </p:cNvSpPr>
          <p:nvPr/>
        </p:nvSpPr>
        <p:spPr bwMode="auto">
          <a:xfrm>
            <a:off x="8031492" y="3920810"/>
            <a:ext cx="2275657" cy="978316"/>
          </a:xfrm>
          <a:prstGeom prst="wedgeRoundRectCallout">
            <a:avLst>
              <a:gd name="adj1" fmla="val -128862"/>
              <a:gd name="adj2" fmla="val -4049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Method's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Signature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4" name="AutoShape 23"/>
          <p:cNvSpPr>
            <a:spLocks noChangeArrowheads="1"/>
          </p:cNvSpPr>
          <p:nvPr/>
        </p:nvSpPr>
        <p:spPr bwMode="auto">
          <a:xfrm>
            <a:off x="8030284" y="3917726"/>
            <a:ext cx="2275657" cy="978316"/>
          </a:xfrm>
          <a:prstGeom prst="wedgeRoundRectCallout">
            <a:avLst>
              <a:gd name="adj1" fmla="val -100845"/>
              <a:gd name="adj2" fmla="val 7012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Method's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Signature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24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8" grpId="0" animBg="1"/>
      <p:bldP spid="12" grpId="0" animBg="1"/>
      <p:bldP spid="13" grpId="0" animBg="1"/>
      <p:bldP spid="1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Method's return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is not part </a:t>
            </a:r>
            <a:r>
              <a:rPr lang="en-US" dirty="0"/>
              <a:t>of its signature</a:t>
            </a:r>
          </a:p>
          <a:p>
            <a:pPr>
              <a:lnSpc>
                <a:spcPct val="100000"/>
              </a:lnSpc>
            </a:pPr>
            <a:r>
              <a:rPr lang="en-US" dirty="0"/>
              <a:t>Consider the example: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/>
              <a:t>How would the compiler know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which method to call</a:t>
            </a:r>
            <a:r>
              <a:rPr lang="en-US" dirty="0"/>
              <a:t>?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19148" y="2438400"/>
            <a:ext cx="104394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Print(string text)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Signature and Return Type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919148" y="4230149"/>
            <a:ext cx="104394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Print(string text)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text;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973867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Create a method </a:t>
            </a:r>
            <a:r>
              <a:rPr lang="en-US" noProof="1">
                <a:latin typeface="Consolas" panose="020B0609020204030204" pitchFamily="49" charset="0"/>
              </a:rPr>
              <a:t>GetMax()</a:t>
            </a:r>
            <a:r>
              <a:rPr lang="en-US" dirty="0"/>
              <a:t> that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returns the greater</a:t>
            </a:r>
            <a:r>
              <a:rPr lang="en-US" dirty="0"/>
              <a:t> of two values. The values can be of type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/>
              <a:t>,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char</a:t>
            </a:r>
            <a:r>
              <a:rPr lang="en-US" dirty="0"/>
              <a:t> or </a:t>
            </a:r>
            <a:r>
              <a:rPr lang="en-US" noProof="1">
                <a:solidFill>
                  <a:schemeClr val="tx2">
                    <a:lumMod val="75000"/>
                  </a:schemeClr>
                </a:solidFill>
              </a:rPr>
              <a:t>string</a:t>
            </a:r>
            <a:r>
              <a:rPr lang="en-US" dirty="0"/>
              <a:t>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Greater of Two Values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190488" y="3884222"/>
            <a:ext cx="1692000" cy="6840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z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780681" y="3401429"/>
            <a:ext cx="1692000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z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ight Arrow 12"/>
          <p:cNvSpPr/>
          <p:nvPr/>
        </p:nvSpPr>
        <p:spPr>
          <a:xfrm>
            <a:off x="8626596" y="403572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918280" y="2870712"/>
            <a:ext cx="1692000" cy="6840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16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523139" y="2438400"/>
            <a:ext cx="1691273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int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2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16</a:t>
            </a:r>
          </a:p>
        </p:txBody>
      </p:sp>
      <p:sp>
        <p:nvSpPr>
          <p:cNvPr id="12" name="Right Arrow 12"/>
          <p:cNvSpPr/>
          <p:nvPr/>
        </p:nvSpPr>
        <p:spPr>
          <a:xfrm>
            <a:off x="3354930" y="3063036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3918280" y="4930812"/>
            <a:ext cx="1692000" cy="6840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aaa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2412" y="4468229"/>
            <a:ext cx="1692000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aaa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bbb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ight Arrow 12"/>
          <p:cNvSpPr/>
          <p:nvPr/>
        </p:nvSpPr>
        <p:spPr>
          <a:xfrm>
            <a:off x="3354930" y="509352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TextBox 15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https://judge.softuni.bg/Contests/Practice/Index/417#6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8612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955172"/>
            <a:ext cx="10363200" cy="820600"/>
          </a:xfrm>
        </p:spPr>
        <p:txBody>
          <a:bodyPr/>
          <a:lstStyle/>
          <a:p>
            <a:r>
              <a:rPr lang="en-US" dirty="0"/>
              <a:t>Returning Values and Overloading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8341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812" y="1010632"/>
            <a:ext cx="3524026" cy="36375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71" y="1447800"/>
            <a:ext cx="3665563" cy="2819400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965" y="1468582"/>
            <a:ext cx="3607247" cy="2951018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944501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441" y="5162020"/>
            <a:ext cx="10969943" cy="146738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Methods – Naming and </a:t>
            </a:r>
            <a:br>
              <a:rPr lang="en-US" dirty="0"/>
            </a:br>
            <a:r>
              <a:rPr lang="en-US" dirty="0"/>
              <a:t>Best Practices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26357" y="1143000"/>
            <a:ext cx="6136110" cy="3733800"/>
          </a:xfrm>
          <a:prstGeom prst="roundRect">
            <a:avLst>
              <a:gd name="adj" fmla="val 3951"/>
            </a:avLst>
          </a:prstGeom>
        </p:spPr>
      </p:pic>
    </p:spTree>
    <p:extLst>
      <p:ext uri="{BB962C8B-B14F-4D97-AF65-F5344CB8AC3E}">
        <p14:creationId xmlns:p14="http://schemas.microsoft.com/office/powerpoint/2010/main" val="26899719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naming guidelines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meaningful</a:t>
            </a:r>
            <a:r>
              <a:rPr lang="en-US" dirty="0"/>
              <a:t> method names</a:t>
            </a:r>
          </a:p>
          <a:p>
            <a:pPr lvl="1"/>
            <a:r>
              <a:rPr lang="en-US" dirty="0"/>
              <a:t>Method names should answer the question: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What does this method do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?</a:t>
            </a:r>
          </a:p>
          <a:p>
            <a:pPr marL="682634" lvl="2" indent="0">
              <a:buNone/>
            </a:pP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/>
              <a:t>If you cannot find a good name for a method, think about whether it has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clear intent</a:t>
            </a:r>
            <a:endParaRPr lang="en-US" b="1" noProof="1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Methods</a:t>
            </a:r>
          </a:p>
        </p:txBody>
      </p:sp>
      <p:pic>
        <p:nvPicPr>
          <p:cNvPr id="154628" name="Picture 4" descr="http://faculty.wiu.edu/JR-Olsen/wiu/graphics/for-top/math-symbols-compass.JPG"/>
          <p:cNvPicPr>
            <a:picLocks noChangeAspect="1" noChangeArrowheads="1"/>
          </p:cNvPicPr>
          <p:nvPr/>
        </p:nvPicPr>
        <p:blipFill>
          <a:blip r:embed="rId2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053" y="1446620"/>
            <a:ext cx="1600559" cy="1372780"/>
          </a:xfrm>
          <a:prstGeom prst="rect">
            <a:avLst/>
          </a:prstGeom>
          <a:noFill/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812" y="3829525"/>
            <a:ext cx="571597" cy="513875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7114" y="5695476"/>
            <a:ext cx="538991" cy="53339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61376" y="3829525"/>
            <a:ext cx="10439400" cy="513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FindStudent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LoadReport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Sine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73124" y="5715000"/>
            <a:ext cx="10439400" cy="513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Method1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DoSomething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HandleStuff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SampleMethod</a:t>
            </a:r>
            <a:r>
              <a:rPr lang="en-US" noProof="1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DirtyHack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966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Named pieces of code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7158" y="1017794"/>
            <a:ext cx="7236579" cy="356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5877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 parameters names</a:t>
            </a:r>
          </a:p>
          <a:p>
            <a:pPr lvl="1"/>
            <a:r>
              <a:rPr lang="en-US" dirty="0"/>
              <a:t>Preferred form: [Noun] or [Adjective] + [Noun]</a:t>
            </a:r>
          </a:p>
          <a:p>
            <a:pPr lvl="1"/>
            <a:r>
              <a:rPr lang="en-US" dirty="0"/>
              <a:t>Should be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camelCase</a:t>
            </a:r>
          </a:p>
          <a:p>
            <a:pPr lvl="1"/>
            <a:r>
              <a:rPr lang="en-US" dirty="0"/>
              <a:t>Should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meaningful</a:t>
            </a:r>
          </a:p>
          <a:p>
            <a:pPr lvl="1"/>
            <a:r>
              <a:rPr lang="en-US" dirty="0"/>
              <a:t>Unit of measure should be obvious</a:t>
            </a:r>
            <a:endParaRPr lang="en-US" b="1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Naming Method Parameters</a:t>
            </a:r>
          </a:p>
        </p:txBody>
      </p:sp>
      <p:pic>
        <p:nvPicPr>
          <p:cNvPr id="148482" name="Picture 2" descr="http://www.kaushik.net/avinash/wp-content/uploads/2007/09/variables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2824" y="2261901"/>
            <a:ext cx="2437763" cy="1236268"/>
          </a:xfrm>
          <a:prstGeom prst="roundRect">
            <a:avLst>
              <a:gd name="adj" fmla="val 4796"/>
            </a:avLst>
          </a:prstGeom>
          <a:noFill/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6612" y="4640118"/>
            <a:ext cx="10439400" cy="7700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firstName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report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speedKmH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br>
              <a:rPr lang="en-US" noProof="1">
                <a:solidFill>
                  <a:schemeClr val="tx2">
                    <a:lumMod val="90000"/>
                  </a:schemeClr>
                </a:solidFill>
              </a:rPr>
            </a:b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usersList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fontSizeInPixels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font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40104" y="5810725"/>
            <a:ext cx="10439400" cy="513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p1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p2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populate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LastName</a:t>
            </a:r>
            <a:r>
              <a:rPr lang="en-US" noProof="1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last_name</a:t>
            </a:r>
            <a:r>
              <a:rPr lang="en-US" noProof="1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convertImage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0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812" y="4774405"/>
            <a:ext cx="571597" cy="513875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0522" y="5791201"/>
            <a:ext cx="538991" cy="53339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1035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5457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Each method should perform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single</a:t>
            </a:r>
            <a:r>
              <a:rPr lang="en-US" sz="3200" dirty="0"/>
              <a:t>, well-defined task</a:t>
            </a:r>
          </a:p>
          <a:p>
            <a:r>
              <a:rPr lang="en-US" sz="3200" dirty="0"/>
              <a:t>Method's name should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describe that task </a:t>
            </a:r>
            <a:r>
              <a:rPr lang="en-US" sz="3200" dirty="0"/>
              <a:t>in a clear and non-ambiguous way</a:t>
            </a:r>
          </a:p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Avoid</a:t>
            </a:r>
            <a:r>
              <a:rPr lang="en-US" sz="3200" dirty="0"/>
              <a:t> methods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longer than one screen</a:t>
            </a:r>
          </a:p>
          <a:p>
            <a:pPr lvl="1"/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Split them</a:t>
            </a:r>
            <a:r>
              <a:rPr lang="en-US" sz="2800" dirty="0"/>
              <a:t> to several shorter methods</a:t>
            </a:r>
          </a:p>
        </p:txBody>
      </p:sp>
      <p:sp>
        <p:nvSpPr>
          <p:cNvPr id="545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Methods – Best Practices</a:t>
            </a:r>
            <a:endParaRPr lang="bg-BG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81013" y="4326805"/>
            <a:ext cx="10426799" cy="21501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ts val="27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 void PrintReceipt()</a:t>
            </a:r>
          </a:p>
          <a:p>
            <a:pPr eaLnBrk="0" hangingPunct="0">
              <a:lnSpc>
                <a:spcPts val="27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7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PrintHeader();</a:t>
            </a:r>
          </a:p>
          <a:p>
            <a:pPr eaLnBrk="0" hangingPunct="0">
              <a:lnSpc>
                <a:spcPts val="27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PrintBody();</a:t>
            </a:r>
          </a:p>
          <a:p>
            <a:pPr eaLnBrk="0" hangingPunct="0">
              <a:lnSpc>
                <a:spcPts val="27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PrintFooter();</a:t>
            </a:r>
          </a:p>
          <a:p>
            <a:pPr eaLnBrk="0" hangingPunct="0">
              <a:lnSpc>
                <a:spcPts val="27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7618412" y="4800600"/>
            <a:ext cx="2895600" cy="883080"/>
          </a:xfrm>
          <a:prstGeom prst="wedgeRoundRectCallout">
            <a:avLst>
              <a:gd name="adj1" fmla="val -109817"/>
              <a:gd name="adj2" fmla="val -6320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 documenting and easy to test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7618412" y="4800600"/>
            <a:ext cx="2895600" cy="883080"/>
          </a:xfrm>
          <a:prstGeom prst="wedgeRoundRectCallout">
            <a:avLst>
              <a:gd name="adj1" fmla="val -180694"/>
              <a:gd name="adj2" fmla="val 4724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 documenting and easy to test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138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5457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Make sure to use correct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indentation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Leave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blank line </a:t>
            </a:r>
            <a:r>
              <a:rPr lang="en-US" dirty="0"/>
              <a:t>between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, after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loops</a:t>
            </a:r>
            <a:r>
              <a:rPr lang="en-US" dirty="0"/>
              <a:t> and after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if</a:t>
            </a:r>
            <a:r>
              <a:rPr lang="en-US" dirty="0"/>
              <a:t> statements</a:t>
            </a:r>
          </a:p>
          <a:p>
            <a:r>
              <a:rPr lang="en-US" dirty="0"/>
              <a:t>Always 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curly brackets </a:t>
            </a:r>
            <a:r>
              <a:rPr lang="en-US" dirty="0"/>
              <a:t>for loops and if statements</a:t>
            </a:r>
          </a:p>
          <a:p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Avoid</a:t>
            </a:r>
            <a:r>
              <a:rPr lang="en-GB" dirty="0"/>
              <a:t>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long lines </a:t>
            </a:r>
            <a:r>
              <a:rPr lang="en-GB" dirty="0"/>
              <a:t>and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complex expressions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45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Structure and Code Formatting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81013" y="1968326"/>
            <a:ext cx="4320000" cy="176547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some code..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some more code..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Right Arrow 12"/>
          <p:cNvSpPr/>
          <p:nvPr/>
        </p:nvSpPr>
        <p:spPr>
          <a:xfrm>
            <a:off x="1047187" y="3056422"/>
            <a:ext cx="501601" cy="240186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ight Arrow 12"/>
          <p:cNvSpPr/>
          <p:nvPr/>
        </p:nvSpPr>
        <p:spPr>
          <a:xfrm>
            <a:off x="1056420" y="2730968"/>
            <a:ext cx="501601" cy="240186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519813" y="1968326"/>
            <a:ext cx="4320000" cy="176547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// some code..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some more code..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6098243" y="3068006"/>
            <a:ext cx="501601" cy="240186"/>
          </a:xfrm>
          <a:prstGeom prst="rightArrow">
            <a:avLst/>
          </a:prstGeom>
          <a:solidFill>
            <a:srgbClr val="FF0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ight Arrow 12"/>
          <p:cNvSpPr/>
          <p:nvPr/>
        </p:nvSpPr>
        <p:spPr>
          <a:xfrm>
            <a:off x="7524628" y="2730968"/>
            <a:ext cx="501601" cy="240186"/>
          </a:xfrm>
          <a:prstGeom prst="rightArrow">
            <a:avLst/>
          </a:prstGeom>
          <a:solidFill>
            <a:srgbClr val="FF0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Right Arrow 12"/>
          <p:cNvSpPr/>
          <p:nvPr/>
        </p:nvSpPr>
        <p:spPr>
          <a:xfrm>
            <a:off x="6932612" y="2404862"/>
            <a:ext cx="501601" cy="240186"/>
          </a:xfrm>
          <a:prstGeom prst="rightArrow">
            <a:avLst/>
          </a:prstGeom>
          <a:solidFill>
            <a:srgbClr val="FF0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17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0412" y="1997631"/>
            <a:ext cx="571597" cy="513875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42928" y="2024008"/>
            <a:ext cx="538991" cy="53339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00116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3" grpId="0" animBg="1"/>
      <p:bldP spid="15" grpId="0" animBg="1"/>
      <p:bldP spid="1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2438" indent="-452438">
              <a:lnSpc>
                <a:spcPct val="100000"/>
              </a:lnSpc>
            </a:pPr>
            <a:r>
              <a:rPr lang="en-US" dirty="0"/>
              <a:t>Break large programs into simple</a:t>
            </a:r>
            <a:r>
              <a:rPr lang="bg-BG" dirty="0"/>
              <a:t> </a:t>
            </a:r>
            <a:br>
              <a:rPr lang="bg-BG" dirty="0"/>
            </a:br>
            <a:r>
              <a:rPr lang="en-US" dirty="0"/>
              <a:t>methods that solve small sub-problems</a:t>
            </a:r>
          </a:p>
          <a:p>
            <a:pPr marL="452438" indent="-452438"/>
            <a:r>
              <a:rPr lang="en-US" dirty="0"/>
              <a:t>Methods consist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declaration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body</a:t>
            </a:r>
          </a:p>
          <a:p>
            <a:pPr marL="452438" indent="-452438"/>
            <a:r>
              <a:rPr lang="en-US" dirty="0"/>
              <a:t>Methods are invoked by their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</a:t>
            </a:r>
          </a:p>
          <a:p>
            <a:pPr marL="452438" indent="-452438"/>
            <a:r>
              <a:rPr lang="en-US" dirty="0"/>
              <a:t>Methods can accept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</a:p>
          <a:p>
            <a:pPr marL="800101" lvl="1" indent="-452438"/>
            <a:r>
              <a:rPr lang="en-US" dirty="0"/>
              <a:t>Parameters take actual values when calling a method</a:t>
            </a:r>
          </a:p>
          <a:p>
            <a:pPr marL="452438" indent="-452438"/>
            <a:r>
              <a:rPr lang="en-US" dirty="0"/>
              <a:t>Methods can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 dirty="0"/>
              <a:t> a value or nothing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void</a:t>
            </a:r>
            <a:r>
              <a:rPr lang="en-US" dirty="0"/>
              <a:t>)</a:t>
            </a:r>
          </a:p>
        </p:txBody>
      </p:sp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bg-BG" dirty="0"/>
          </a:p>
        </p:txBody>
      </p:sp>
      <p:pic>
        <p:nvPicPr>
          <p:cNvPr id="5" name="Picture 4" descr="D:\_WORK PROJECTS\Nakov\Presentation Slides Design\Question Summary Slide\Store\minions summary copy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012" y="1230648"/>
            <a:ext cx="2765082" cy="27650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484279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4179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https://softuni.bg/courses/programming-fundamentals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0249" y="3996240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31602" y="1255207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65249" y="2577353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377182" y="1391286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046412" y="2380769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5885330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24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Icons from </a:t>
            </a:r>
            <a:r>
              <a:rPr lang="en-US" sz="2000" dirty="0">
                <a:hlinkClick r:id="rId6"/>
              </a:rPr>
              <a:t>http://www.flaticon.com/</a:t>
            </a:r>
            <a:r>
              <a:rPr lang="en-US" sz="2000" dirty="0"/>
              <a:t> (credits: </a:t>
            </a:r>
            <a:r>
              <a:rPr lang="en-US" sz="2000" dirty="0" err="1"/>
              <a:t>Freepik</a:t>
            </a:r>
            <a:r>
              <a:rPr lang="en-US" sz="2000" dirty="0"/>
              <a:t>, </a:t>
            </a:r>
            <a:r>
              <a:rPr lang="en-US" sz="2000" dirty="0" err="1"/>
              <a:t>Madebyoliver</a:t>
            </a:r>
            <a:r>
              <a:rPr lang="en-US" sz="2000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309768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0487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softuni.org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descr="http://softuni.bg" title="Software University">
            <a:hlinkClick r:id="rId3" tooltip="Software University (SoftUni)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400" y="914400"/>
            <a:ext cx="1701050" cy="1570200"/>
          </a:xfrm>
          <a:prstGeom prst="roundRect">
            <a:avLst>
              <a:gd name="adj" fmla="val 785"/>
            </a:avLst>
          </a:prstGeom>
          <a:ln w="12700">
            <a:solidFill>
              <a:srgbClr val="00B0F0">
                <a:alpha val="50196"/>
              </a:srgbClr>
            </a:solidFill>
          </a:ln>
        </p:spPr>
      </p:pic>
      <p:pic>
        <p:nvPicPr>
          <p:cNvPr id="10" name="Picture 9" descr="http://softuni.org" title="Software University Foundation">
            <a:hlinkClick r:id="rId4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2865600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descr="http://www.facebook.com/SoftwareUniversity" title="Software University @ Facebook">
            <a:hlinkClick r:id="rId9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64268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80212" y="3145320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268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932287" y="3029169"/>
            <a:ext cx="7053473" cy="1455921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named pieces of code </a:t>
            </a:r>
            <a:r>
              <a:rPr lang="en-US" dirty="0"/>
              <a:t>that can be invoked later</a:t>
            </a:r>
          </a:p>
          <a:p>
            <a:pPr>
              <a:lnSpc>
                <a:spcPct val="100000"/>
              </a:lnSpc>
            </a:pPr>
            <a:r>
              <a:rPr lang="en-US" dirty="0"/>
              <a:t>Sample method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definition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Invoking</a:t>
            </a:r>
            <a:r>
              <a:rPr lang="en-US" dirty="0"/>
              <a:t> (calling) the method several times: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Methods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2570539"/>
            <a:ext cx="10515600" cy="20049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36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PrintHeader()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Console.WriteLine("----------");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8228012" y="3124200"/>
            <a:ext cx="3429000" cy="1114328"/>
          </a:xfrm>
          <a:prstGeom prst="wedgeRoundRectCallout">
            <a:avLst>
              <a:gd name="adj1" fmla="val -70454"/>
              <a:gd name="adj2" fmla="val -2324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body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always surrounded by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{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}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6606960" y="1756308"/>
            <a:ext cx="2757600" cy="1082443"/>
          </a:xfrm>
          <a:prstGeom prst="wedgeRoundRectCallout">
            <a:avLst>
              <a:gd name="adj1" fmla="val -73216"/>
              <a:gd name="adj2" fmla="val 4750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named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PrintHeader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6612" y="5396552"/>
            <a:ext cx="10515600" cy="102065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PrintHeader();</a:t>
            </a:r>
          </a:p>
        </p:txBody>
      </p:sp>
    </p:spTree>
    <p:extLst>
      <p:ext uri="{BB962C8B-B14F-4D97-AF65-F5344CB8AC3E}">
        <p14:creationId xmlns:p14="http://schemas.microsoft.com/office/powerpoint/2010/main" val="2305126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animBg="1"/>
      <p:bldP spid="6" grpId="0" animBg="1"/>
      <p:bldP spid="7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29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organization</a:t>
            </a:r>
            <a:r>
              <a:rPr lang="bg-BG" dirty="0"/>
              <a:t> </a:t>
            </a:r>
            <a:r>
              <a:rPr lang="en-US" dirty="0"/>
              <a:t>of the code</a:t>
            </a:r>
          </a:p>
          <a:p>
            <a:pPr lvl="1"/>
            <a:r>
              <a:rPr lang="en-US" dirty="0"/>
              <a:t>Splits large problems into small pieces</a:t>
            </a:r>
          </a:p>
          <a:p>
            <a:pPr lvl="1"/>
            <a:r>
              <a:rPr lang="en-US" dirty="0"/>
              <a:t>Improves code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readability</a:t>
            </a:r>
          </a:p>
          <a:p>
            <a:pPr lvl="1"/>
            <a:r>
              <a:rPr lang="en-US" dirty="0"/>
              <a:t>Improves code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understandability</a:t>
            </a:r>
          </a:p>
          <a:p>
            <a:r>
              <a:rPr lang="en-US" dirty="0"/>
              <a:t>Avoiding repeating code</a:t>
            </a:r>
          </a:p>
          <a:p>
            <a:pPr lvl="1"/>
            <a:r>
              <a:rPr lang="en-US" dirty="0"/>
              <a:t>Improves code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maintainability</a:t>
            </a:r>
          </a:p>
          <a:p>
            <a:r>
              <a:rPr lang="en-US" dirty="0"/>
              <a:t>Code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reusability</a:t>
            </a:r>
          </a:p>
          <a:p>
            <a:pPr lvl="1"/>
            <a:r>
              <a:rPr lang="en-US" dirty="0"/>
              <a:t>Using existing methods several times</a:t>
            </a:r>
            <a:endParaRPr lang="bg-BG" dirty="0"/>
          </a:p>
        </p:txBody>
      </p:sp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Methods?</a:t>
            </a:r>
            <a:endParaRPr lang="bg-BG" dirty="0"/>
          </a:p>
        </p:txBody>
      </p:sp>
      <p:pic>
        <p:nvPicPr>
          <p:cNvPr id="11266" name="Picture 2" descr="http://bluweb.com/toys/ideas/blocksm.jpg"/>
          <p:cNvPicPr>
            <a:picLocks noChangeAspect="1" noChangeArrowheads="1"/>
          </p:cNvPicPr>
          <p:nvPr/>
        </p:nvPicPr>
        <p:blipFill>
          <a:blip r:embed="rId3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8609012" y="4399715"/>
            <a:ext cx="2787316" cy="2118360"/>
          </a:xfrm>
          <a:prstGeom prst="rect">
            <a:avLst/>
          </a:prstGeom>
          <a:noFill/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3235382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C#</a:t>
            </a:r>
            <a:r>
              <a:rPr lang="bg-BG" dirty="0"/>
              <a:t>,</a:t>
            </a:r>
            <a:r>
              <a:rPr lang="en-US" dirty="0"/>
              <a:t> methods are declared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inside a class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Main()</a:t>
            </a:r>
            <a:r>
              <a:rPr lang="en-US" dirty="0"/>
              <a:t> is also a method</a:t>
            </a:r>
          </a:p>
          <a:p>
            <a:r>
              <a:rPr lang="en-US" dirty="0"/>
              <a:t>Declared variables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local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807891" y="2118136"/>
            <a:ext cx="8410721" cy="14478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684212" y="1543587"/>
            <a:ext cx="10820400" cy="21140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 GetSquare</a:t>
            </a: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</a:t>
            </a: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</a:t>
            </a: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num * num;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Methods</a:t>
            </a:r>
          </a:p>
        </p:txBody>
      </p:sp>
      <p:sp>
        <p:nvSpPr>
          <p:cNvPr id="11" name="AutoShape 23"/>
          <p:cNvSpPr>
            <a:spLocks noChangeArrowheads="1"/>
          </p:cNvSpPr>
          <p:nvPr/>
        </p:nvSpPr>
        <p:spPr bwMode="auto">
          <a:xfrm>
            <a:off x="3135957" y="854976"/>
            <a:ext cx="2425055" cy="586523"/>
          </a:xfrm>
          <a:prstGeom prst="wedgeRoundRectCallout">
            <a:avLst>
              <a:gd name="adj1" fmla="val -20282"/>
              <a:gd name="adj2" fmla="val 99603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5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Method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Name</a:t>
            </a:r>
            <a:endParaRPr lang="bg-BG" sz="25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2" name="AutoShape 23"/>
          <p:cNvSpPr>
            <a:spLocks noChangeArrowheads="1"/>
          </p:cNvSpPr>
          <p:nvPr/>
        </p:nvSpPr>
        <p:spPr bwMode="auto">
          <a:xfrm>
            <a:off x="303212" y="1007376"/>
            <a:ext cx="1828800" cy="586523"/>
          </a:xfrm>
          <a:prstGeom prst="wedgeRoundRectCallout">
            <a:avLst>
              <a:gd name="adj1" fmla="val 83840"/>
              <a:gd name="adj2" fmla="val 70617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Return </a:t>
            </a:r>
            <a:r>
              <a:rPr lang="en-GB" sz="25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Type</a:t>
            </a:r>
            <a:endParaRPr lang="bg-BG" sz="25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3" name="AutoShape 23"/>
          <p:cNvSpPr>
            <a:spLocks noChangeArrowheads="1"/>
          </p:cNvSpPr>
          <p:nvPr/>
        </p:nvSpPr>
        <p:spPr bwMode="auto">
          <a:xfrm>
            <a:off x="8436714" y="1007376"/>
            <a:ext cx="2141887" cy="586523"/>
          </a:xfrm>
          <a:prstGeom prst="wedgeRoundRectCallout">
            <a:avLst>
              <a:gd name="adj1" fmla="val -101384"/>
              <a:gd name="adj2" fmla="val 73567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Parameters</a:t>
            </a:r>
            <a:endParaRPr lang="bg-BG" sz="25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4" name="AutoShape 23"/>
          <p:cNvSpPr>
            <a:spLocks noChangeArrowheads="1"/>
          </p:cNvSpPr>
          <p:nvPr/>
        </p:nvSpPr>
        <p:spPr bwMode="auto">
          <a:xfrm>
            <a:off x="9427025" y="2607576"/>
            <a:ext cx="1497799" cy="586523"/>
          </a:xfrm>
          <a:prstGeom prst="wedgeRoundRectCallout">
            <a:avLst>
              <a:gd name="adj1" fmla="val -180626"/>
              <a:gd name="adj2" fmla="val -11879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Body</a:t>
            </a:r>
            <a:endParaRPr lang="bg-BG" sz="25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5789612" y="3944346"/>
            <a:ext cx="5715000" cy="25326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Program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static </a:t>
            </a:r>
            <a:r>
              <a:rPr lang="en-GB" sz="23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</a:t>
            </a:r>
            <a:r>
              <a:rPr lang="en-GB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GB" sz="23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Main</a:t>
            </a:r>
            <a:r>
              <a:rPr lang="en-GB" sz="23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GB" sz="23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string[] args</a:t>
            </a:r>
            <a:r>
              <a:rPr lang="en-GB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3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3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076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 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invoked (called) </a:t>
            </a:r>
            <a:r>
              <a:rPr lang="en-US" dirty="0"/>
              <a:t>by their name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Invoking</a:t>
            </a:r>
            <a:r>
              <a:rPr lang="en-US" dirty="0"/>
              <a:t> (calling) the method: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1840210"/>
            <a:ext cx="10515600" cy="20049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36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PrintHeader()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Console.WriteLine("----------");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Invoking a Method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5024" y="4598376"/>
            <a:ext cx="10515600" cy="196860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PrintHeader()</a:t>
            </a: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AutoShape 23"/>
          <p:cNvSpPr>
            <a:spLocks noChangeArrowheads="1"/>
          </p:cNvSpPr>
          <p:nvPr/>
        </p:nvSpPr>
        <p:spPr bwMode="auto">
          <a:xfrm>
            <a:off x="8418512" y="2250178"/>
            <a:ext cx="2462100" cy="1012172"/>
          </a:xfrm>
          <a:prstGeom prst="wedgeRoundRectCallout">
            <a:avLst>
              <a:gd name="adj1" fmla="val -148234"/>
              <a:gd name="adj2" fmla="val -62238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Method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Declaration</a:t>
            </a:r>
            <a:endParaRPr lang="bg-BG" sz="25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AutoShape 23"/>
          <p:cNvSpPr>
            <a:spLocks noChangeArrowheads="1"/>
          </p:cNvSpPr>
          <p:nvPr/>
        </p:nvSpPr>
        <p:spPr bwMode="auto">
          <a:xfrm>
            <a:off x="6932612" y="5265811"/>
            <a:ext cx="2286000" cy="1012172"/>
          </a:xfrm>
          <a:prstGeom prst="wedgeRoundRectCallout">
            <a:avLst>
              <a:gd name="adj1" fmla="val -152332"/>
              <a:gd name="adj2" fmla="val -120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Method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Invocation</a:t>
            </a:r>
          </a:p>
        </p:txBody>
      </p:sp>
    </p:spTree>
    <p:extLst>
      <p:ext uri="{BB962C8B-B14F-4D97-AF65-F5344CB8AC3E}">
        <p14:creationId xmlns:p14="http://schemas.microsoft.com/office/powerpoint/2010/main" val="2449302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90413" y="1151121"/>
            <a:ext cx="6132599" cy="5570355"/>
          </a:xfrm>
        </p:spPr>
        <p:txBody>
          <a:bodyPr/>
          <a:lstStyle/>
          <a:p>
            <a:r>
              <a:rPr lang="en-US" dirty="0"/>
              <a:t>A method can be invoked from:</a:t>
            </a:r>
          </a:p>
          <a:p>
            <a:pPr lvl="1"/>
            <a:r>
              <a:rPr lang="en-US" dirty="0"/>
              <a:t>The main method –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Main()</a:t>
            </a: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77887" lvl="1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77887" lvl="1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Its own body</a:t>
            </a:r>
            <a:r>
              <a:rPr lang="en-US" dirty="0"/>
              <a:t> – Recursion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Invoking a Method (2)</a:t>
            </a: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684212" y="2667000"/>
            <a:ext cx="4876800" cy="176547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no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PrintHeader()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6399212" y="2667000"/>
            <a:ext cx="4868124" cy="176547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PrintHeader()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PrintHeaderTop()</a:t>
            </a:r>
            <a:r>
              <a:rPr lang="en-US" sz="20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PrintHeaderBot()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765" y="5181600"/>
            <a:ext cx="5813295" cy="1385047"/>
          </a:xfrm>
          <a:prstGeom prst="rect">
            <a:avLst/>
          </a:prstGeom>
        </p:spPr>
      </p:pic>
      <p:sp>
        <p:nvSpPr>
          <p:cNvPr id="9" name="Content Placeholder 6"/>
          <p:cNvSpPr txBox="1">
            <a:spLocks/>
          </p:cNvSpPr>
          <p:nvPr/>
        </p:nvSpPr>
        <p:spPr>
          <a:xfrm>
            <a:off x="6246812" y="1815525"/>
            <a:ext cx="4724400" cy="62287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3363" lvl="1" indent="-230188"/>
            <a:r>
              <a:rPr lang="en-US" dirty="0"/>
              <a:t>Some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other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13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2312</Words>
  <Application>Microsoft Office PowerPoint</Application>
  <PresentationFormat>Custom</PresentationFormat>
  <Paragraphs>570</Paragraphs>
  <Slides>46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Consolas</vt:lpstr>
      <vt:lpstr>Wingdings</vt:lpstr>
      <vt:lpstr>Wingdings 2</vt:lpstr>
      <vt:lpstr>SoftUni 16x9</vt:lpstr>
      <vt:lpstr>Methods</vt:lpstr>
      <vt:lpstr>Table of Contents</vt:lpstr>
      <vt:lpstr>Questions?</vt:lpstr>
      <vt:lpstr>Methods</vt:lpstr>
      <vt:lpstr>Simple Methods</vt:lpstr>
      <vt:lpstr>Why Use Methods?</vt:lpstr>
      <vt:lpstr>Declaring Methods</vt:lpstr>
      <vt:lpstr>Invoking a Method</vt:lpstr>
      <vt:lpstr>Invoking a Method (2)</vt:lpstr>
      <vt:lpstr>Problem: Blank Receipt</vt:lpstr>
      <vt:lpstr>Solution: Blank Receipt</vt:lpstr>
      <vt:lpstr>Methods With Parameters</vt:lpstr>
      <vt:lpstr>Method Parameters</vt:lpstr>
      <vt:lpstr>Method Parameters (2)</vt:lpstr>
      <vt:lpstr>Problem: Sign of Integer Number</vt:lpstr>
      <vt:lpstr>Solution: Sign of Integer Number</vt:lpstr>
      <vt:lpstr>Optional Parameters</vt:lpstr>
      <vt:lpstr>Problem: Printing Triangle</vt:lpstr>
      <vt:lpstr>Solution: Printing Triangle</vt:lpstr>
      <vt:lpstr>Solution: Printing Triangle (2)</vt:lpstr>
      <vt:lpstr>Problem: Draw а Filled Square</vt:lpstr>
      <vt:lpstr>Solution: Draw a Filled Square</vt:lpstr>
      <vt:lpstr>Declaring and Invoking Methods</vt:lpstr>
      <vt:lpstr>Returning Values From Methods</vt:lpstr>
      <vt:lpstr>Method Return Types</vt:lpstr>
      <vt:lpstr>The Return Statement</vt:lpstr>
      <vt:lpstr>Using the Return Values</vt:lpstr>
      <vt:lpstr>Temperature Conversion – Example</vt:lpstr>
      <vt:lpstr>Problem: Calculate Triangle Area</vt:lpstr>
      <vt:lpstr>Solution: Calculate Triangle Area</vt:lpstr>
      <vt:lpstr>Problem: Power Method</vt:lpstr>
      <vt:lpstr>Overloading Methods</vt:lpstr>
      <vt:lpstr>Method Signature</vt:lpstr>
      <vt:lpstr>Overloading Methods</vt:lpstr>
      <vt:lpstr>Signature and Return Type</vt:lpstr>
      <vt:lpstr>Problem: Greater of Two Values</vt:lpstr>
      <vt:lpstr>Returning Values and Overloading</vt:lpstr>
      <vt:lpstr>Methods – Naming and  Best Practices</vt:lpstr>
      <vt:lpstr>Naming Methods</vt:lpstr>
      <vt:lpstr>Naming Method Parameters</vt:lpstr>
      <vt:lpstr>Methods – Best Practices</vt:lpstr>
      <vt:lpstr>Code Structure and Code Formatting</vt:lpstr>
      <vt:lpstr>Summary</vt:lpstr>
      <vt:lpstr>Methods</vt:lpstr>
      <vt:lpstr>License</vt:lpstr>
      <vt:lpstr>Trainings @ Software University (SoftUni)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Methods: Defining and Calling Methods</dc:title>
  <dc:subject>Programming Fundamentals Course</dc:subject>
  <dc:creator/>
  <cp:keywords>C#, programming, course, SoftUni, Software University</cp:keywords>
  <dc:description>https://softuni.bg/courses/programming-fundamentals/</dc:description>
  <cp:lastModifiedBy/>
  <cp:revision>1</cp:revision>
  <dcterms:created xsi:type="dcterms:W3CDTF">2014-01-02T17:00:34Z</dcterms:created>
  <dcterms:modified xsi:type="dcterms:W3CDTF">2017-01-28T23:09:45Z</dcterms:modified>
  <cp:category>programming, software engineering, quality code, methods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